
<file path=[Content_Types].xml><?xml version="1.0" encoding="utf-8"?>
<Types xmlns="http://schemas.openxmlformats.org/package/2006/content-types">
  <Default Extension="fntdata" ContentType="application/x-fontdata"/>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Metadata/LabelInfo.xml" ContentType="application/vnd.ms-office.classificationlabels+xml"/>
</Types>
</file>

<file path=_rels/.rels><?xml version="1.0" encoding="utf-8" standalone="yes"?><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 Id="rId5" Type="http://schemas.microsoft.com/office/2020/02/relationships/classificationlabels" Target="docMetadata/LabelInfo.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saveSubsetFonts="1">
  <p:sldMasterIdLst>
    <p:sldMasterId id="2147483649" r:id="rId4"/>
  </p:sldMasterIdLst>
  <p:notesMasterIdLst>
    <p:notesMasterId r:id="rId45"/>
  </p:notesMasterIdLst>
  <p:handoutMasterIdLst>
    <p:handoutMasterId r:id="rId46"/>
  </p:handoutMasterIdLst>
  <p:sldIdLst>
    <p:sldId id="383" r:id="rId5"/>
    <p:sldId id="522" r:id="rId6"/>
    <p:sldId id="566" r:id="rId7"/>
    <p:sldId id="526" r:id="rId8"/>
    <p:sldId id="573" r:id="rId9"/>
    <p:sldId id="563" r:id="rId10"/>
    <p:sldId id="574" r:id="rId11"/>
    <p:sldId id="575" r:id="rId12"/>
    <p:sldId id="576" r:id="rId13"/>
    <p:sldId id="564" r:id="rId14"/>
    <p:sldId id="577" r:id="rId15"/>
    <p:sldId id="2147482263" r:id="rId16"/>
    <p:sldId id="567" r:id="rId17"/>
    <p:sldId id="2147482264" r:id="rId18"/>
    <p:sldId id="568" r:id="rId19"/>
    <p:sldId id="2147482265" r:id="rId20"/>
    <p:sldId id="569" r:id="rId21"/>
    <p:sldId id="2147482266" r:id="rId22"/>
    <p:sldId id="571" r:id="rId23"/>
    <p:sldId id="2147482267" r:id="rId24"/>
    <p:sldId id="572" r:id="rId25"/>
    <p:sldId id="2147482268" r:id="rId26"/>
    <p:sldId id="2147482269" r:id="rId27"/>
    <p:sldId id="2147482270" r:id="rId28"/>
    <p:sldId id="2147482271" r:id="rId29"/>
    <p:sldId id="2147482272" r:id="rId30"/>
    <p:sldId id="2147482273" r:id="rId31"/>
    <p:sldId id="2147482274" r:id="rId32"/>
    <p:sldId id="2147482275" r:id="rId33"/>
    <p:sldId id="2147482276" r:id="rId34"/>
    <p:sldId id="2147482277" r:id="rId35"/>
    <p:sldId id="2147482278" r:id="rId36"/>
    <p:sldId id="2147482279" r:id="rId37"/>
    <p:sldId id="2147482280" r:id="rId38"/>
    <p:sldId id="2147482281" r:id="rId39"/>
    <p:sldId id="2147482282" r:id="rId40"/>
    <p:sldId id="2147482283" r:id="rId41"/>
    <p:sldId id="2147482284" r:id="rId42"/>
    <p:sldId id="2147482285" r:id="rId43"/>
    <p:sldId id="444" r:id="rId44"/>
  </p:sldIdLst>
  <p:sldSz cx="9906000" cy="6858000" type="A4"/>
  <p:notesSz cx="6858000" cy="9144000"/>
  <p:embeddedFontLst>
    <p:embeddedFont>
      <p:font typeface="맑은 고딕" panose="020B0503020000020004" pitchFamily="50" charset="-127"/>
      <p:regular r:id="rId47"/>
      <p:bold r:id="rId48"/>
    </p:embeddedFont>
  </p:embeddedFontLst>
  <p:defaultTex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p:defaultTextStyle>
  <p:extLst>
    <p:ext uri="{521415D9-36F7-43E2-AB2F-B90AF26B5E84}">
      <p14:sectionLst xmlns:p14="http://schemas.microsoft.com/office/powerpoint/2010/main">
        <p14:section name="기본 구역" id="{BC8C0612-AE87-4DD4-8C7F-F4D7E0CFA6E1}">
          <p14:sldIdLst>
            <p14:sldId id="383"/>
          </p14:sldIdLst>
        </p14:section>
        <p14:section name="PC" id="{276B36FF-8FE3-4CD3-A289-89D98235E991}">
          <p14:sldIdLst>
            <p14:sldId id="522"/>
            <p14:sldId id="566"/>
            <p14:sldId id="526"/>
            <p14:sldId id="573"/>
            <p14:sldId id="563"/>
            <p14:sldId id="574"/>
            <p14:sldId id="575"/>
            <p14:sldId id="576"/>
            <p14:sldId id="564"/>
            <p14:sldId id="577"/>
            <p14:sldId id="2147482263"/>
            <p14:sldId id="567"/>
            <p14:sldId id="2147482264"/>
            <p14:sldId id="568"/>
            <p14:sldId id="2147482265"/>
            <p14:sldId id="569"/>
            <p14:sldId id="2147482266"/>
            <p14:sldId id="571"/>
            <p14:sldId id="2147482267"/>
            <p14:sldId id="572"/>
          </p14:sldIdLst>
        </p14:section>
        <p14:section name="Mobile" id="{5D85E09B-7736-42E1-A8FE-441A348ECBFD}">
          <p14:sldIdLst>
            <p14:sldId id="2147482268"/>
            <p14:sldId id="2147482269"/>
            <p14:sldId id="2147482270"/>
            <p14:sldId id="2147482271"/>
            <p14:sldId id="2147482272"/>
            <p14:sldId id="2147482273"/>
            <p14:sldId id="2147482274"/>
            <p14:sldId id="2147482275"/>
            <p14:sldId id="2147482276"/>
            <p14:sldId id="2147482277"/>
            <p14:sldId id="2147482278"/>
            <p14:sldId id="2147482279"/>
            <p14:sldId id="2147482280"/>
            <p14:sldId id="2147482281"/>
            <p14:sldId id="2147482282"/>
            <p14:sldId id="2147482283"/>
            <p14:sldId id="2147482284"/>
            <p14:sldId id="2147482285"/>
            <p14:sldId id="444"/>
          </p14:sldIdLst>
        </p14:section>
      </p14:sectionLst>
    </p:ext>
    <p:ext uri="{EFAFB233-063F-42B5-8137-9DF3F51BA10A}">
      <p15:sldGuideLst xmlns:p15="http://schemas.microsoft.com/office/powerpoint/2012/main">
        <p15:guide id="1" orient="horz" pos="4152" userDrawn="1">
          <p15:clr>
            <a:srgbClr val="A4A3A4"/>
          </p15:clr>
        </p15:guide>
        <p15:guide id="2" orient="horz" pos="640" userDrawn="1">
          <p15:clr>
            <a:srgbClr val="A4A3A4"/>
          </p15:clr>
        </p15:guide>
        <p15:guide id="3" orient="horz" pos="1440" userDrawn="1">
          <p15:clr>
            <a:srgbClr val="A4A3A4"/>
          </p15:clr>
        </p15:guide>
        <p15:guide id="4" orient="horz" pos="4088">
          <p15:clr>
            <a:srgbClr val="A4A3A4"/>
          </p15:clr>
        </p15:guide>
        <p15:guide id="5" pos="6091">
          <p15:clr>
            <a:srgbClr val="A4A3A4"/>
          </p15:clr>
        </p15:guide>
        <p15:guide id="6" pos="149">
          <p15:clr>
            <a:srgbClr val="A4A3A4"/>
          </p15:clr>
        </p15:guide>
        <p15:guide id="7" pos="3168" userDrawn="1">
          <p15:clr>
            <a:srgbClr val="A4A3A4"/>
          </p15:clr>
        </p15:guide>
        <p15:guide id="8" orient="horz" pos="3840" userDrawn="1">
          <p15:clr>
            <a:srgbClr val="A4A3A4"/>
          </p15:clr>
        </p15:guide>
      </p15:sldGuideLst>
    </p:ext>
    <p:ext uri="{2D200454-40CA-4A62-9FC3-DE9A4176ACB9}">
      <p15:notesGuideLst xmlns:p15="http://schemas.microsoft.com/office/powerpoint/2012/main">
        <p15:guide id="1" orient="horz" pos="2880">
          <p15:clr>
            <a:srgbClr val="A4A3A4"/>
          </p15:clr>
        </p15:guide>
        <p15:guide id="2" pos="2160">
          <p15:clr>
            <a:srgbClr val="A4A3A4"/>
          </p15:clr>
        </p15:guide>
      </p15:notes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srgbClr val="FF0000"/>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00FF"/>
    <a:srgbClr val="03477F"/>
    <a:srgbClr val="05507D"/>
    <a:srgbClr val="8FCCF5"/>
    <a:srgbClr val="1594EB"/>
    <a:srgbClr val="C1E9FF"/>
    <a:srgbClr val="2C83CA"/>
    <a:srgbClr val="4EAEF0"/>
    <a:srgbClr val="206CB8"/>
    <a:srgbClr val="BDE1F9"/>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204" autoAdjust="0"/>
    <p:restoredTop sz="94478" autoAdjust="0"/>
  </p:normalViewPr>
  <p:slideViewPr>
    <p:cSldViewPr snapToGrid="0">
      <p:cViewPr>
        <p:scale>
          <a:sx n="150" d="100"/>
          <a:sy n="150" d="100"/>
        </p:scale>
        <p:origin x="138" y="-786"/>
      </p:cViewPr>
      <p:guideLst>
        <p:guide orient="horz" pos="4152"/>
        <p:guide orient="horz" pos="640"/>
        <p:guide orient="horz" pos="1440"/>
        <p:guide orient="horz" pos="4088"/>
        <p:guide pos="6091"/>
        <p:guide pos="149"/>
        <p:guide pos="3168"/>
        <p:guide orient="horz" pos="3840"/>
      </p:guideLst>
    </p:cSldViewPr>
  </p:slideViewPr>
  <p:notesTextViewPr>
    <p:cViewPr>
      <p:scale>
        <a:sx n="1" d="1"/>
        <a:sy n="1" d="1"/>
      </p:scale>
      <p:origin x="0" y="0"/>
    </p:cViewPr>
  </p:notesTextViewPr>
  <p:sorterViewPr>
    <p:cViewPr>
      <p:scale>
        <a:sx n="66" d="100"/>
        <a:sy n="66" d="100"/>
      </p:scale>
      <p:origin x="0" y="-2868"/>
    </p:cViewPr>
  </p:sorterViewPr>
  <p:notesViewPr>
    <p:cSldViewPr snapToGrid="0">
      <p:cViewPr>
        <p:scale>
          <a:sx n="1" d="2"/>
          <a:sy n="1" d="2"/>
        </p:scale>
        <p:origin x="0" y="0"/>
      </p:cViewPr>
      <p:guideLst>
        <p:guide orient="horz" pos="2880"/>
        <p:guide pos="2160"/>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font" Target="fonts/font1.fntdata"/><Relationship Id="rId50" Type="http://schemas.openxmlformats.org/officeDocument/2006/relationships/viewProps" Target="view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notesMaster" Target="notesMasters/notesMaster1.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tableStyles" Target="tableStyles.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font" Target="fonts/font2.fntdata"/><Relationship Id="rId8" Type="http://schemas.openxmlformats.org/officeDocument/2006/relationships/slide" Target="slides/slide4.xml"/><Relationship Id="rId51" Type="http://schemas.openxmlformats.org/officeDocument/2006/relationships/theme" Target="theme/theme1.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handoutMaster" Target="handoutMasters/handoutMaster1.xml"/><Relationship Id="rId20" Type="http://schemas.openxmlformats.org/officeDocument/2006/relationships/slide" Target="slides/slide16.xml"/><Relationship Id="rId41" Type="http://schemas.openxmlformats.org/officeDocument/2006/relationships/slide" Target="slides/slide37.xml"/><Relationship Id="rId1" Type="http://schemas.openxmlformats.org/officeDocument/2006/relationships/customXml" Target="../customXml/item1.xml"/><Relationship Id="rId6" Type="http://schemas.openxmlformats.org/officeDocument/2006/relationships/slide" Target="slides/slide2.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45058"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endParaRPr lang="en-US" altLang="ko-KR">
              <a:latin typeface="맑은 고딕" panose="020B0503020000020004" pitchFamily="50" charset="-127"/>
              <a:ea typeface="맑은 고딕" panose="020B0503020000020004" pitchFamily="50" charset="-127"/>
            </a:endParaRPr>
          </a:p>
        </p:txBody>
      </p:sp>
      <p:sp>
        <p:nvSpPr>
          <p:cNvPr id="45059" name="Rectangle 3"/>
          <p:cNvSpPr>
            <a:spLocks noGrp="1" noChangeArrowheads="1"/>
          </p:cNvSpPr>
          <p:nvPr>
            <p:ph type="dt" sz="quarter"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fld id="{AABF1379-FB98-4850-BA6E-44155B0FCFCF}" type="datetimeFigureOut">
              <a:rPr lang="ko-KR" altLang="en-US">
                <a:latin typeface="맑은 고딕" panose="020B0503020000020004" pitchFamily="50" charset="-127"/>
                <a:ea typeface="맑은 고딕" panose="020B0503020000020004" pitchFamily="50" charset="-127"/>
              </a:rPr>
              <a:pPr>
                <a:defRPr/>
              </a:pPr>
              <a:t>2025-10-28</a:t>
            </a:fld>
            <a:endParaRPr lang="en-US" altLang="ko-KR">
              <a:latin typeface="맑은 고딕" panose="020B0503020000020004" pitchFamily="50" charset="-127"/>
              <a:ea typeface="맑은 고딕" panose="020B0503020000020004" pitchFamily="50" charset="-127"/>
            </a:endParaRPr>
          </a:p>
        </p:txBody>
      </p:sp>
      <p:sp>
        <p:nvSpPr>
          <p:cNvPr id="45060" name="Rectangle 4"/>
          <p:cNvSpPr>
            <a:spLocks noGrp="1" noChangeArrowheads="1"/>
          </p:cNvSpPr>
          <p:nvPr>
            <p:ph type="ftr" sz="quarter" idx="2"/>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latinLnBrk="1" hangingPunct="1">
              <a:defRPr kumimoji="0" sz="1200">
                <a:solidFill>
                  <a:schemeClr val="tx1"/>
                </a:solidFill>
                <a:latin typeface="맑은 고딕" pitchFamily="50" charset="-127"/>
                <a:ea typeface="맑은 고딕" pitchFamily="50" charset="-127"/>
                <a:cs typeface="Arial" panose="020B0604020202020204" pitchFamily="34" charset="0"/>
              </a:defRPr>
            </a:lvl1pPr>
          </a:lstStyle>
          <a:p>
            <a:pPr>
              <a:defRPr/>
            </a:pPr>
            <a:endParaRPr lang="en-US" altLang="ko-KR">
              <a:latin typeface="맑은 고딕" panose="020B0503020000020004" pitchFamily="50" charset="-127"/>
              <a:ea typeface="맑은 고딕" panose="020B0503020000020004" pitchFamily="50" charset="-127"/>
            </a:endParaRPr>
          </a:p>
        </p:txBody>
      </p:sp>
      <p:sp>
        <p:nvSpPr>
          <p:cNvPr id="45061" name="Rectangle 5"/>
          <p:cNvSpPr>
            <a:spLocks noGrp="1" noChangeArrowheads="1"/>
          </p:cNvSpPr>
          <p:nvPr>
            <p:ph type="sldNum" sz="quarter" idx="3"/>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0" sz="1200">
                <a:solidFill>
                  <a:schemeClr val="tx1"/>
                </a:solidFill>
                <a:latin typeface="맑은 고딕" pitchFamily="50" charset="-127"/>
                <a:ea typeface="맑은 고딕" pitchFamily="50" charset="-127"/>
                <a:cs typeface="Arial" pitchFamily="34" charset="0"/>
              </a:defRPr>
            </a:lvl1pPr>
          </a:lstStyle>
          <a:p>
            <a:pPr>
              <a:defRPr/>
            </a:pPr>
            <a:fld id="{8C6CD1F9-EAAD-41D7-B4E2-1FC0F7A28EE9}" type="slidenum">
              <a:rPr lang="ko-KR" altLang="en-US">
                <a:latin typeface="맑은 고딕" panose="020B0503020000020004" pitchFamily="50" charset="-127"/>
                <a:ea typeface="맑은 고딕" panose="020B0503020000020004" pitchFamily="50" charset="-127"/>
              </a:rPr>
              <a:pPr>
                <a:defRPr/>
              </a:pPr>
              <a:t>‹#›</a:t>
            </a:fld>
            <a:endParaRPr lang="en-US" altLang="ko-KR">
              <a:latin typeface="맑은 고딕" panose="020B0503020000020004" pitchFamily="50" charset="-127"/>
              <a:ea typeface="맑은 고딕" panose="020B0503020000020004" pitchFamily="50" charset="-127"/>
            </a:endParaRPr>
          </a:p>
        </p:txBody>
      </p:sp>
    </p:spTree>
    <p:extLst>
      <p:ext uri="{BB962C8B-B14F-4D97-AF65-F5344CB8AC3E}">
        <p14:creationId xmlns:p14="http://schemas.microsoft.com/office/powerpoint/2010/main" val="174198497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13666"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l"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endParaRPr lang="en-US" altLang="ko-KR"/>
          </a:p>
        </p:txBody>
      </p:sp>
      <p:sp>
        <p:nvSpPr>
          <p:cNvPr id="113667"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fld id="{361584AB-54A4-47CD-870B-3411ADAB8AB6}" type="datetimeFigureOut">
              <a:rPr lang="ko-KR" altLang="en-US" smtClean="0"/>
              <a:pPr>
                <a:defRPr/>
              </a:pPr>
              <a:t>2025-10-28</a:t>
            </a:fld>
            <a:endParaRPr lang="en-US" altLang="ko-KR"/>
          </a:p>
        </p:txBody>
      </p:sp>
      <p:sp>
        <p:nvSpPr>
          <p:cNvPr id="35844" name="Rectangle 4"/>
          <p:cNvSpPr>
            <a:spLocks noGrp="1" noRot="1" noChangeAspect="1" noChangeArrowheads="1" noTextEdit="1"/>
          </p:cNvSpPr>
          <p:nvPr>
            <p:ph type="sldImg" idx="2"/>
          </p:nvPr>
        </p:nvSpPr>
        <p:spPr bwMode="auto">
          <a:xfrm>
            <a:off x="952500" y="685800"/>
            <a:ext cx="4953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113669"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ko-KR" altLang="en-US" noProof="0"/>
              <a:t>마스터 텍스트 스타일을 편집합니다</a:t>
            </a:r>
          </a:p>
          <a:p>
            <a:pPr lvl="1"/>
            <a:r>
              <a:rPr lang="ko-KR" altLang="en-US" noProof="0"/>
              <a:t>둘째 수준</a:t>
            </a:r>
          </a:p>
          <a:p>
            <a:pPr lvl="2"/>
            <a:r>
              <a:rPr lang="ko-KR" altLang="en-US" noProof="0"/>
              <a:t>셋째 수준</a:t>
            </a:r>
          </a:p>
          <a:p>
            <a:pPr lvl="3"/>
            <a:r>
              <a:rPr lang="ko-KR" altLang="en-US" noProof="0"/>
              <a:t>넷째 수준</a:t>
            </a:r>
          </a:p>
          <a:p>
            <a:pPr lvl="4"/>
            <a:r>
              <a:rPr lang="ko-KR" altLang="en-US" noProof="0"/>
              <a:t>다섯째 수준</a:t>
            </a:r>
          </a:p>
        </p:txBody>
      </p:sp>
      <p:sp>
        <p:nvSpPr>
          <p:cNvPr id="113670"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l" eaLnBrk="1" latinLnBrk="1" hangingPunct="1">
              <a:defRPr kumimoji="0" sz="1200">
                <a:solidFill>
                  <a:schemeClr val="tx1"/>
                </a:solidFill>
                <a:latin typeface="맑은 고딕" panose="020B0503020000020004" pitchFamily="50" charset="-127"/>
                <a:ea typeface="맑은 고딕" panose="020B0503020000020004" pitchFamily="50" charset="-127"/>
                <a:cs typeface="Arial" panose="020B0604020202020204" pitchFamily="34" charset="0"/>
              </a:defRPr>
            </a:lvl1pPr>
          </a:lstStyle>
          <a:p>
            <a:pPr>
              <a:defRPr/>
            </a:pPr>
            <a:endParaRPr lang="en-US" altLang="ko-KR"/>
          </a:p>
        </p:txBody>
      </p:sp>
      <p:sp>
        <p:nvSpPr>
          <p:cNvPr id="113671"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eaLnBrk="1" latinLnBrk="1" hangingPunct="1">
              <a:defRPr kumimoji="0" sz="1200">
                <a:solidFill>
                  <a:schemeClr val="tx1"/>
                </a:solidFill>
                <a:latin typeface="맑은 고딕" panose="020B0503020000020004" pitchFamily="50" charset="-127"/>
                <a:ea typeface="맑은 고딕" panose="020B0503020000020004" pitchFamily="50" charset="-127"/>
                <a:cs typeface="Arial" pitchFamily="34" charset="0"/>
              </a:defRPr>
            </a:lvl1pPr>
          </a:lstStyle>
          <a:p>
            <a:pPr>
              <a:defRPr/>
            </a:pPr>
            <a:fld id="{5F99196F-327C-4EA6-B2F5-14DB808E49FA}" type="slidenum">
              <a:rPr lang="ko-KR" altLang="en-US" smtClean="0"/>
              <a:pPr>
                <a:defRPr/>
              </a:pPr>
              <a:t>‹#›</a:t>
            </a:fld>
            <a:endParaRPr lang="en-US" altLang="ko-KR"/>
          </a:p>
        </p:txBody>
      </p:sp>
    </p:spTree>
    <p:extLst>
      <p:ext uri="{BB962C8B-B14F-4D97-AF65-F5344CB8AC3E}">
        <p14:creationId xmlns:p14="http://schemas.microsoft.com/office/powerpoint/2010/main" val="1321330779"/>
      </p:ext>
    </p:extLst>
  </p:cSld>
  <p:clrMap bg1="lt1" tx1="dk1" bg2="lt2" tx2="dk2" accent1="accent1" accent2="accent2" accent3="accent3" accent4="accent4" accent5="accent5" accent6="accent6" hlink="hlink" folHlink="folHlink"/>
  <p:notesStyle>
    <a:lvl1pPr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1pPr>
    <a:lvl2pPr marL="4572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2pPr>
    <a:lvl3pPr marL="9144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3pPr>
    <a:lvl4pPr marL="13716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4pPr>
    <a:lvl5pPr marL="1828800" algn="l" rtl="0" eaLnBrk="0" fontAlgn="base" latinLnBrk="1" hangingPunct="0">
      <a:spcBef>
        <a:spcPct val="30000"/>
      </a:spcBef>
      <a:spcAft>
        <a:spcPct val="0"/>
      </a:spcAft>
      <a:defRPr sz="1200" kern="1200">
        <a:solidFill>
          <a:schemeClr val="tx1"/>
        </a:solidFill>
        <a:latin typeface="맑은 고딕" panose="020B0503020000020004" pitchFamily="50" charset="-127"/>
        <a:ea typeface="맑은 고딕" panose="020B0503020000020004" pitchFamily="50" charset="-127"/>
        <a:cs typeface="+mn-cs"/>
      </a:defRPr>
    </a:lvl5pPr>
    <a:lvl6pPr marL="2286000" algn="l" defTabSz="914400" rtl="0" eaLnBrk="1" latinLnBrk="1" hangingPunct="1">
      <a:defRPr sz="1200" kern="1200">
        <a:solidFill>
          <a:schemeClr val="tx1"/>
        </a:solidFill>
        <a:latin typeface="+mn-lt"/>
        <a:ea typeface="+mn-ea"/>
        <a:cs typeface="+mn-cs"/>
      </a:defRPr>
    </a:lvl6pPr>
    <a:lvl7pPr marL="2743200" algn="l" defTabSz="914400" rtl="0" eaLnBrk="1" latinLnBrk="1" hangingPunct="1">
      <a:defRPr sz="1200" kern="1200">
        <a:solidFill>
          <a:schemeClr val="tx1"/>
        </a:solidFill>
        <a:latin typeface="+mn-lt"/>
        <a:ea typeface="+mn-ea"/>
        <a:cs typeface="+mn-cs"/>
      </a:defRPr>
    </a:lvl7pPr>
    <a:lvl8pPr marL="3200400" algn="l" defTabSz="914400" rtl="0" eaLnBrk="1" latinLnBrk="1" hangingPunct="1">
      <a:defRPr sz="1200" kern="1200">
        <a:solidFill>
          <a:schemeClr val="tx1"/>
        </a:solidFill>
        <a:latin typeface="+mn-lt"/>
        <a:ea typeface="+mn-ea"/>
        <a:cs typeface="+mn-cs"/>
      </a:defRPr>
    </a:lvl8pPr>
    <a:lvl9pPr marL="3657600" algn="l" defTabSz="914400" rtl="0" eaLnBrk="1" latinLnBrk="1"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ko-KR" altLang="en-US"/>
          </a:p>
        </p:txBody>
      </p:sp>
      <p:sp>
        <p:nvSpPr>
          <p:cNvPr id="4" name="슬라이드 번호 개체 틀 3"/>
          <p:cNvSpPr>
            <a:spLocks noGrp="1"/>
          </p:cNvSpPr>
          <p:nvPr>
            <p:ph type="sldNum" sz="quarter" idx="5"/>
          </p:nvPr>
        </p:nvSpPr>
        <p:spPr/>
        <p:txBody>
          <a:bodyPr/>
          <a:lstStyle/>
          <a:p>
            <a:pPr>
              <a:defRPr/>
            </a:pPr>
            <a:fld id="{5F99196F-327C-4EA6-B2F5-14DB808E49FA}" type="slidenum">
              <a:rPr lang="ko-KR" altLang="en-US" smtClean="0"/>
              <a:pPr>
                <a:defRPr/>
              </a:pPr>
              <a:t>1</a:t>
            </a:fld>
            <a:endParaRPr lang="en-US" altLang="ko-KR"/>
          </a:p>
        </p:txBody>
      </p:sp>
    </p:spTree>
    <p:extLst>
      <p:ext uri="{BB962C8B-B14F-4D97-AF65-F5344CB8AC3E}">
        <p14:creationId xmlns:p14="http://schemas.microsoft.com/office/powerpoint/2010/main" val="313036905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B632-38A7-84E5-D522-C5FB90FF09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71FCF0-F8FD-C908-8651-E8EFB39A36E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A33220-7C8D-EF7B-695A-AB97274C06E6}"/>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5966D4EC-C8CA-DC6E-6F63-2CAA8330E006}"/>
              </a:ext>
            </a:extLst>
          </p:cNvPr>
          <p:cNvSpPr>
            <a:spLocks noGrp="1"/>
          </p:cNvSpPr>
          <p:nvPr>
            <p:ph type="sldNum" sz="quarter" idx="5"/>
          </p:nvPr>
        </p:nvSpPr>
        <p:spPr/>
        <p:txBody>
          <a:bodyPr/>
          <a:lstStyle/>
          <a:p>
            <a:pPr>
              <a:defRPr/>
            </a:pPr>
            <a:fld id="{5F99196F-327C-4EA6-B2F5-14DB808E49FA}" type="slidenum">
              <a:rPr lang="ko-KR" altLang="en-US" smtClean="0"/>
              <a:pPr>
                <a:defRPr/>
              </a:pPr>
              <a:t>2</a:t>
            </a:fld>
            <a:endParaRPr lang="en-US" altLang="ko-KR"/>
          </a:p>
        </p:txBody>
      </p:sp>
    </p:spTree>
    <p:extLst>
      <p:ext uri="{BB962C8B-B14F-4D97-AF65-F5344CB8AC3E}">
        <p14:creationId xmlns:p14="http://schemas.microsoft.com/office/powerpoint/2010/main" val="368228298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01A7E-436A-BE97-9F2A-BD2A1AE6D75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931C60-1FC0-524D-9AA5-3DC422BF7A9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34C7D-0AD9-EB44-4101-B9083F501DFF}"/>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9107FD42-38C1-06DE-A3D9-F9368F38B416}"/>
              </a:ext>
            </a:extLst>
          </p:cNvPr>
          <p:cNvSpPr>
            <a:spLocks noGrp="1"/>
          </p:cNvSpPr>
          <p:nvPr>
            <p:ph type="sldNum" sz="quarter" idx="5"/>
          </p:nvPr>
        </p:nvSpPr>
        <p:spPr/>
        <p:txBody>
          <a:bodyPr/>
          <a:lstStyle/>
          <a:p>
            <a:pPr>
              <a:defRPr/>
            </a:pPr>
            <a:fld id="{5F99196F-327C-4EA6-B2F5-14DB808E49FA}" type="slidenum">
              <a:rPr lang="ko-KR" altLang="en-US" smtClean="0"/>
              <a:pPr>
                <a:defRPr/>
              </a:pPr>
              <a:t>3</a:t>
            </a:fld>
            <a:endParaRPr lang="en-US" altLang="ko-KR"/>
          </a:p>
        </p:txBody>
      </p:sp>
    </p:spTree>
    <p:extLst>
      <p:ext uri="{BB962C8B-B14F-4D97-AF65-F5344CB8AC3E}">
        <p14:creationId xmlns:p14="http://schemas.microsoft.com/office/powerpoint/2010/main" val="148183268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88B632-38A7-84E5-D522-C5FB90FF0912}"/>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F971FCF0-F8FD-C908-8651-E8EFB39A36E3}"/>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F8A33220-7C8D-EF7B-695A-AB97274C06E6}"/>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5966D4EC-C8CA-DC6E-6F63-2CAA8330E006}"/>
              </a:ext>
            </a:extLst>
          </p:cNvPr>
          <p:cNvSpPr>
            <a:spLocks noGrp="1"/>
          </p:cNvSpPr>
          <p:nvPr>
            <p:ph type="sldNum" sz="quarter" idx="5"/>
          </p:nvPr>
        </p:nvSpPr>
        <p:spPr/>
        <p:txBody>
          <a:bodyPr/>
          <a:lstStyle/>
          <a:p>
            <a:pPr>
              <a:defRPr/>
            </a:pPr>
            <a:fld id="{5F99196F-327C-4EA6-B2F5-14DB808E49FA}" type="slidenum">
              <a:rPr lang="ko-KR" altLang="en-US" smtClean="0"/>
              <a:pPr>
                <a:defRPr/>
              </a:pPr>
              <a:t>22</a:t>
            </a:fld>
            <a:endParaRPr lang="en-US" altLang="ko-KR"/>
          </a:p>
        </p:txBody>
      </p:sp>
    </p:spTree>
    <p:extLst>
      <p:ext uri="{BB962C8B-B14F-4D97-AF65-F5344CB8AC3E}">
        <p14:creationId xmlns:p14="http://schemas.microsoft.com/office/powerpoint/2010/main" val="368228298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B101A7E-436A-BE97-9F2A-BD2A1AE6D759}"/>
            </a:ext>
          </a:extLst>
        </p:cNvPr>
        <p:cNvGrpSpPr/>
        <p:nvPr/>
      </p:nvGrpSpPr>
      <p:grpSpPr>
        <a:xfrm>
          <a:off x="0" y="0"/>
          <a:ext cx="0" cy="0"/>
          <a:chOff x="0" y="0"/>
          <a:chExt cx="0" cy="0"/>
        </a:xfrm>
      </p:grpSpPr>
      <p:sp>
        <p:nvSpPr>
          <p:cNvPr id="2" name="슬라이드 이미지 개체 틀 1">
            <a:extLst>
              <a:ext uri="{FF2B5EF4-FFF2-40B4-BE49-F238E27FC236}">
                <a16:creationId xmlns:a16="http://schemas.microsoft.com/office/drawing/2014/main" id="{E4931C60-1FC0-524D-9AA5-3DC422BF7A97}"/>
              </a:ext>
            </a:extLst>
          </p:cNvPr>
          <p:cNvSpPr>
            <a:spLocks noGrp="1" noRot="1" noChangeAspect="1"/>
          </p:cNvSpPr>
          <p:nvPr>
            <p:ph type="sldImg"/>
          </p:nvPr>
        </p:nvSpPr>
        <p:spPr/>
      </p:sp>
      <p:sp>
        <p:nvSpPr>
          <p:cNvPr id="3" name="슬라이드 노트 개체 틀 2">
            <a:extLst>
              <a:ext uri="{FF2B5EF4-FFF2-40B4-BE49-F238E27FC236}">
                <a16:creationId xmlns:a16="http://schemas.microsoft.com/office/drawing/2014/main" id="{74634C7D-0AD9-EB44-4101-B9083F501DFF}"/>
              </a:ext>
            </a:extLst>
          </p:cNvPr>
          <p:cNvSpPr>
            <a:spLocks noGrp="1"/>
          </p:cNvSpPr>
          <p:nvPr>
            <p:ph type="body" idx="1"/>
          </p:nvPr>
        </p:nvSpPr>
        <p:spPr/>
        <p:txBody>
          <a:bodyPr/>
          <a:lstStyle/>
          <a:p>
            <a:pPr marL="0" indent="0">
              <a:buNone/>
            </a:pPr>
            <a:endParaRPr lang="en-US" altLang="ko-KR" b="1"/>
          </a:p>
        </p:txBody>
      </p:sp>
      <p:sp>
        <p:nvSpPr>
          <p:cNvPr id="4" name="슬라이드 번호 개체 틀 3">
            <a:extLst>
              <a:ext uri="{FF2B5EF4-FFF2-40B4-BE49-F238E27FC236}">
                <a16:creationId xmlns:a16="http://schemas.microsoft.com/office/drawing/2014/main" id="{9107FD42-38C1-06DE-A3D9-F9368F38B416}"/>
              </a:ext>
            </a:extLst>
          </p:cNvPr>
          <p:cNvSpPr>
            <a:spLocks noGrp="1"/>
          </p:cNvSpPr>
          <p:nvPr>
            <p:ph type="sldNum" sz="quarter" idx="5"/>
          </p:nvPr>
        </p:nvSpPr>
        <p:spPr/>
        <p:txBody>
          <a:bodyPr/>
          <a:lstStyle/>
          <a:p>
            <a:pPr>
              <a:defRPr/>
            </a:pPr>
            <a:fld id="{5F99196F-327C-4EA6-B2F5-14DB808E49FA}" type="slidenum">
              <a:rPr lang="ko-KR" altLang="en-US" smtClean="0"/>
              <a:pPr>
                <a:defRPr/>
              </a:pPr>
              <a:t>23</a:t>
            </a:fld>
            <a:endParaRPr lang="en-US" altLang="ko-KR"/>
          </a:p>
        </p:txBody>
      </p:sp>
    </p:spTree>
    <p:extLst>
      <p:ext uri="{BB962C8B-B14F-4D97-AF65-F5344CB8AC3E}">
        <p14:creationId xmlns:p14="http://schemas.microsoft.com/office/powerpoint/2010/main" val="1481832683"/>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1_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pic>
        <p:nvPicPr>
          <p:cNvPr id="13" name="그림 12">
            <a:extLst>
              <a:ext uri="{FF2B5EF4-FFF2-40B4-BE49-F238E27FC236}">
                <a16:creationId xmlns:a16="http://schemas.microsoft.com/office/drawing/2014/main" id="{B3A6DB2D-4361-4E0C-BAAF-76020E5AFD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4" name="그림 13">
            <a:extLst>
              <a:ext uri="{FF2B5EF4-FFF2-40B4-BE49-F238E27FC236}">
                <a16:creationId xmlns:a16="http://schemas.microsoft.com/office/drawing/2014/main" id="{1A5A1A56-E07C-4ACD-B6C2-6A992F4D5E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2110982509"/>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Content Placeholder 2"/>
          <p:cNvSpPr>
            <a:spLocks noGrp="1"/>
          </p:cNvSpPr>
          <p:nvPr>
            <p:ph idx="1"/>
          </p:nvPr>
        </p:nvSpPr>
        <p:spPr>
          <a:xfrm>
            <a:off x="242889" y="1036639"/>
            <a:ext cx="9418636" cy="184666"/>
          </a:xfrm>
          <a:prstGeom prst="rect">
            <a:avLst/>
          </a:prstGeom>
        </p:spPr>
        <p:txBody>
          <a:bodyPr wrap="square" lIns="0" tIns="0" rIns="0" bIns="0">
            <a:spAutoFit/>
            <a:scene3d>
              <a:camera prst="orthographicFront"/>
              <a:lightRig rig="threePt" dir="t"/>
            </a:scene3d>
            <a:sp3d>
              <a:bevelT w="0" h="0"/>
            </a:sp3d>
          </a:bodyPr>
          <a:lstStyle>
            <a:lvl1pPr marL="0" indent="0">
              <a:defRPr kumimoji="1" lang="ko-KR" altLang="en-US" sz="1200" b="0" spc="-70" baseline="0" dirty="0">
                <a:latin typeface="맑은 고딕" panose="020B0503020000020004" pitchFamily="50" charset="-127"/>
                <a:ea typeface="맑은 고딕" panose="020B0503020000020004" pitchFamily="50" charset="-127"/>
                <a:cs typeface="+mj-cs"/>
              </a:defRPr>
            </a:lvl1pPr>
          </a:lstStyle>
          <a:p>
            <a:pPr lvl="0"/>
            <a:r>
              <a:rPr lang="ko-KR" altLang="en-US"/>
              <a:t>마스터 텍스트 스타일을 편집합니다</a:t>
            </a:r>
          </a:p>
        </p:txBody>
      </p:sp>
      <p:sp>
        <p:nvSpPr>
          <p:cNvPr id="23"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grpSp>
        <p:nvGrpSpPr>
          <p:cNvPr id="51" name="Group 74"/>
          <p:cNvGrpSpPr>
            <a:grpSpLocks/>
          </p:cNvGrpSpPr>
          <p:nvPr userDrawn="1"/>
        </p:nvGrpSpPr>
        <p:grpSpPr bwMode="auto">
          <a:xfrm>
            <a:off x="236538" y="1041399"/>
            <a:ext cx="9428162" cy="5556251"/>
            <a:chOff x="143" y="627"/>
            <a:chExt cx="5936" cy="3499"/>
          </a:xfrm>
        </p:grpSpPr>
        <p:sp>
          <p:nvSpPr>
            <p:cNvPr id="52" name="Line 3"/>
            <p:cNvSpPr>
              <a:spLocks noChangeShapeType="1"/>
            </p:cNvSpPr>
            <p:nvPr userDrawn="1"/>
          </p:nvSpPr>
          <p:spPr bwMode="auto">
            <a:xfrm>
              <a:off x="143" y="861"/>
              <a:ext cx="5936" cy="0"/>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sp>
          <p:nvSpPr>
            <p:cNvPr id="53" name="Rectangle 5"/>
            <p:cNvSpPr>
              <a:spLocks noChangeArrowheads="1"/>
            </p:cNvSpPr>
            <p:nvPr userDrawn="1"/>
          </p:nvSpPr>
          <p:spPr bwMode="auto">
            <a:xfrm>
              <a:off x="144" y="627"/>
              <a:ext cx="5935" cy="3499"/>
            </a:xfrm>
            <a:prstGeom prst="rect">
              <a:avLst/>
            </a:prstGeom>
            <a:noFill/>
            <a:ln w="3175" algn="ctr">
              <a:solidFill>
                <a:srgbClr val="FF3300"/>
              </a:solidFill>
              <a:prstDash val="sysDot"/>
              <a:miter lim="800000"/>
              <a:headEnd/>
              <a:tailEnd/>
            </a:ln>
            <a:extLst>
              <a:ext uri="{909E8E84-426E-40DD-AFC4-6F175D3DCCD1}">
                <a14:hiddenFill xmlns:a14="http://schemas.microsoft.com/office/drawing/2010/main">
                  <a:solidFill>
                    <a:srgbClr val="FFFFFF"/>
                  </a:solidFill>
                </a14:hiddenFill>
              </a:ext>
            </a:extLst>
          </p:spPr>
          <p:txBody>
            <a:bodyPr anchor="ctr"/>
            <a:lstStyle>
              <a:lvl1pPr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1pPr>
              <a:lvl2pPr marL="742950" indent="-28575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2pPr>
              <a:lvl3pPr marL="11430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3pPr>
              <a:lvl4pPr marL="16002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4pPr>
              <a:lvl5pPr marL="2057400" indent="-228600" algn="ctr">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5pPr>
              <a:lvl6pPr marL="25146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6pPr>
              <a:lvl7pPr marL="29718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7pPr>
              <a:lvl8pPr marL="34290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8pPr>
              <a:lvl9pPr marL="3886200" indent="-228600" algn="ctr" eaLnBrk="0" fontAlgn="base" hangingPunct="0">
                <a:spcBef>
                  <a:spcPct val="0"/>
                </a:spcBef>
                <a:spcAft>
                  <a:spcPct val="0"/>
                </a:spcAft>
                <a:tabLst>
                  <a:tab pos="914400" algn="l"/>
                  <a:tab pos="7315200" algn="r"/>
                </a:tabLst>
                <a:defRPr kumimoji="1" sz="800" b="1">
                  <a:solidFill>
                    <a:srgbClr val="808080"/>
                  </a:solidFill>
                  <a:latin typeface="Arial" panose="020B0604020202020204" pitchFamily="34" charset="0"/>
                  <a:ea typeface="맑은 고딕" panose="020B0503020000020004" pitchFamily="50" charset="-127"/>
                </a:defRPr>
              </a:lvl9pPr>
            </a:lstStyle>
            <a:p>
              <a:pPr eaLnBrk="1" hangingPunct="1">
                <a:spcAft>
                  <a:spcPct val="15000"/>
                </a:spcAft>
                <a:buClr>
                  <a:schemeClr val="tx1"/>
                </a:buClr>
                <a:buFont typeface="맑은 고딕" panose="02020603050405020304" pitchFamily="18" charset="0"/>
                <a:buNone/>
                <a:defRPr/>
              </a:pPr>
              <a:endParaRPr kumimoji="0" lang="ko-KR" altLang="en-US" sz="1500" b="0" spc="-70" baseline="0">
                <a:solidFill>
                  <a:schemeClr val="tx1"/>
                </a:solidFill>
                <a:ea typeface="맑은 고딕" panose="020B0503020000020004" pitchFamily="50" charset="-127"/>
                <a:cs typeface="Arial" panose="020B0604020202020204" pitchFamily="34" charset="0"/>
              </a:endParaRPr>
            </a:p>
          </p:txBody>
        </p:sp>
        <p:grpSp>
          <p:nvGrpSpPr>
            <p:cNvPr id="54" name="Group 6"/>
            <p:cNvGrpSpPr>
              <a:grpSpLocks/>
            </p:cNvGrpSpPr>
            <p:nvPr userDrawn="1"/>
          </p:nvGrpSpPr>
          <p:grpSpPr bwMode="auto">
            <a:xfrm>
              <a:off x="293" y="629"/>
              <a:ext cx="5637" cy="3497"/>
              <a:chOff x="1373" y="685"/>
              <a:chExt cx="4579" cy="3354"/>
            </a:xfrm>
          </p:grpSpPr>
          <p:sp>
            <p:nvSpPr>
              <p:cNvPr id="58" name="Line 7"/>
              <p:cNvSpPr>
                <a:spLocks noChangeShapeType="1"/>
              </p:cNvSpPr>
              <p:nvPr userDrawn="1"/>
            </p:nvSpPr>
            <p:spPr bwMode="auto">
              <a:xfrm flipV="1">
                <a:off x="1373" y="685"/>
                <a:ext cx="0" cy="3354"/>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sp>
            <p:nvSpPr>
              <p:cNvPr id="59" name="Line 8"/>
              <p:cNvSpPr>
                <a:spLocks noChangeShapeType="1"/>
              </p:cNvSpPr>
              <p:nvPr userDrawn="1"/>
            </p:nvSpPr>
            <p:spPr bwMode="auto">
              <a:xfrm flipH="1" flipV="1">
                <a:off x="5952" y="685"/>
                <a:ext cx="0" cy="3354"/>
              </a:xfrm>
              <a:prstGeom prst="line">
                <a:avLst/>
              </a:prstGeom>
              <a:noFill/>
              <a:ln w="3175">
                <a:solidFill>
                  <a:srgbClr val="FFCC00"/>
                </a:solidFill>
                <a:prstDash val="dash"/>
                <a:round/>
                <a:headEnd/>
                <a:tailEnd/>
              </a:ln>
              <a:extLst>
                <a:ext uri="{909E8E84-426E-40DD-AFC4-6F175D3DCCD1}">
                  <a14:hiddenFill xmlns:a14="http://schemas.microsoft.com/office/drawing/2010/main">
                    <a:noFill/>
                  </a14:hiddenFill>
                </a:ext>
              </a:extLst>
            </p:spPr>
            <p:txBody>
              <a:bodyPr anchor="ctr"/>
              <a:lstStyle/>
              <a:p>
                <a:endParaRPr lang="ko-KR" altLang="en-US" spc="-70" baseline="0">
                  <a:ea typeface="맑은 고딕" panose="020B0503020000020004" pitchFamily="50" charset="-127"/>
                </a:endParaRPr>
              </a:p>
            </p:txBody>
          </p:sp>
        </p:grpSp>
        <p:sp>
          <p:nvSpPr>
            <p:cNvPr id="55" name="Line 9"/>
            <p:cNvSpPr>
              <a:spLocks noChangeShapeType="1"/>
            </p:cNvSpPr>
            <p:nvPr userDrawn="1"/>
          </p:nvSpPr>
          <p:spPr bwMode="auto">
            <a:xfrm>
              <a:off x="143" y="998"/>
              <a:ext cx="5936" cy="0"/>
            </a:xfrm>
            <a:prstGeom prst="line">
              <a:avLst/>
            </a:prstGeom>
            <a:noFill/>
            <a:ln w="3175">
              <a:solidFill>
                <a:srgbClr val="FFCC00"/>
              </a:solidFill>
              <a:round/>
              <a:headEnd/>
              <a:tailEnd/>
            </a:ln>
            <a:extLst>
              <a:ext uri="{909E8E84-426E-40DD-AFC4-6F175D3DCCD1}">
                <a14:hiddenFill xmlns:a14="http://schemas.microsoft.com/office/drawing/2010/main">
                  <a:noFill/>
                </a14:hiddenFill>
              </a:ext>
            </a:extLst>
          </p:spPr>
          <p:txBody>
            <a:bodyPr anchor="ctr"/>
            <a:lstStyle/>
            <a:p>
              <a:pPr lvl="0"/>
              <a:endParaRPr lang="ko-KR" altLang="en-US" spc="-70" baseline="0">
                <a:ea typeface="맑은 고딕" panose="020B0503020000020004" pitchFamily="50" charset="-127"/>
              </a:endParaRPr>
            </a:p>
          </p:txBody>
        </p:sp>
      </p:grpSp>
      <p:pic>
        <p:nvPicPr>
          <p:cNvPr id="14" name="그림 13">
            <a:extLst>
              <a:ext uri="{FF2B5EF4-FFF2-40B4-BE49-F238E27FC236}">
                <a16:creationId xmlns:a16="http://schemas.microsoft.com/office/drawing/2014/main" id="{2BC19CF1-39A4-4418-8650-013A2B879906}"/>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5" name="그림 14">
            <a:extLst>
              <a:ext uri="{FF2B5EF4-FFF2-40B4-BE49-F238E27FC236}">
                <a16:creationId xmlns:a16="http://schemas.microsoft.com/office/drawing/2014/main" id="{93A0CB5A-1929-4779-BE7D-A43294C1FE03}"/>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112343812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빈화면">
    <p:spTree>
      <p:nvGrpSpPr>
        <p:cNvPr id="1" name=""/>
        <p:cNvGrpSpPr/>
        <p:nvPr/>
      </p:nvGrpSpPr>
      <p:grpSpPr>
        <a:xfrm>
          <a:off x="0" y="0"/>
          <a:ext cx="0" cy="0"/>
          <a:chOff x="0" y="0"/>
          <a:chExt cx="0" cy="0"/>
        </a:xfrm>
      </p:grpSpPr>
    </p:spTree>
    <p:extLst>
      <p:ext uri="{BB962C8B-B14F-4D97-AF65-F5344CB8AC3E}">
        <p14:creationId xmlns:p14="http://schemas.microsoft.com/office/powerpoint/2010/main" val="1493195123"/>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5" name="Text Box 13"/>
          <p:cNvSpPr txBox="1">
            <a:spLocks noChangeArrowheads="1"/>
          </p:cNvSpPr>
          <p:nvPr userDrawn="1"/>
        </p:nvSpPr>
        <p:spPr bwMode="auto">
          <a:xfrm>
            <a:off x="4883132" y="6645312"/>
            <a:ext cx="134973" cy="153888"/>
          </a:xfrm>
          <a:prstGeom prst="rect">
            <a:avLst/>
          </a:prstGeom>
          <a:noFill/>
          <a:ln>
            <a:noFill/>
          </a:ln>
          <a:effectLst/>
        </p:spPr>
        <p:txBody>
          <a:bodyPr wrap="none" lIns="0" tIns="0" rIns="0" bIns="0" anchor="ctr">
            <a:spAutoFit/>
          </a:bodyPr>
          <a:lstStyle>
            <a:defPPr>
              <a:defRPr lang="ko-KR"/>
            </a:defPPr>
            <a:lvl1pPr algn="ctr" latinLnBrk="1">
              <a:defRPr kumimoji="0">
                <a:solidFill>
                  <a:schemeClr val="tx1"/>
                </a:solidFill>
                <a:latin typeface="맑은 고딕" pitchFamily="50" charset="-127"/>
                <a:ea typeface="맑은 고딕" pitchFamily="50" charset="-127"/>
                <a:cs typeface="Arial" charset="0"/>
              </a:defRPr>
            </a:lvl1pPr>
            <a:lvl2pPr marL="742950" indent="-285750" latinLnBrk="1">
              <a:defRPr>
                <a:solidFill>
                  <a:schemeClr val="tx1"/>
                </a:solidFill>
                <a:latin typeface="맑은 고딕" pitchFamily="50" charset="-127"/>
              </a:defRPr>
            </a:lvl2pPr>
            <a:lvl3pPr marL="1143000" indent="-228600" latinLnBrk="1">
              <a:defRPr>
                <a:solidFill>
                  <a:schemeClr val="tx1"/>
                </a:solidFill>
                <a:latin typeface="맑은 고딕" pitchFamily="50" charset="-127"/>
              </a:defRPr>
            </a:lvl3pPr>
            <a:lvl4pPr marL="1600200" indent="-228600" latinLnBrk="1">
              <a:defRPr>
                <a:solidFill>
                  <a:schemeClr val="tx1"/>
                </a:solidFill>
                <a:latin typeface="맑은 고딕" pitchFamily="50" charset="-127"/>
              </a:defRPr>
            </a:lvl4pPr>
            <a:lvl5pPr marL="2057400" indent="-228600" latinLnBrk="1">
              <a:defRPr>
                <a:solidFill>
                  <a:schemeClr val="tx1"/>
                </a:solidFill>
                <a:latin typeface="맑은 고딕" pitchFamily="50" charset="-127"/>
              </a:defRPr>
            </a:lvl5pPr>
            <a:lvl6pPr marL="2514600" indent="-228600" fontAlgn="base">
              <a:spcBef>
                <a:spcPct val="0"/>
              </a:spcBef>
              <a:spcAft>
                <a:spcPct val="0"/>
              </a:spcAft>
              <a:defRPr>
                <a:solidFill>
                  <a:schemeClr val="tx1"/>
                </a:solidFill>
                <a:latin typeface="맑은 고딕" pitchFamily="50" charset="-127"/>
              </a:defRPr>
            </a:lvl6pPr>
            <a:lvl7pPr marL="2971800" indent="-228600" fontAlgn="base">
              <a:spcBef>
                <a:spcPct val="0"/>
              </a:spcBef>
              <a:spcAft>
                <a:spcPct val="0"/>
              </a:spcAft>
              <a:defRPr>
                <a:solidFill>
                  <a:schemeClr val="tx1"/>
                </a:solidFill>
                <a:latin typeface="맑은 고딕" pitchFamily="50" charset="-127"/>
              </a:defRPr>
            </a:lvl7pPr>
            <a:lvl8pPr marL="3429000" indent="-228600" fontAlgn="base">
              <a:spcBef>
                <a:spcPct val="0"/>
              </a:spcBef>
              <a:spcAft>
                <a:spcPct val="0"/>
              </a:spcAft>
              <a:defRPr>
                <a:solidFill>
                  <a:schemeClr val="tx1"/>
                </a:solidFill>
                <a:latin typeface="맑은 고딕" pitchFamily="50" charset="-127"/>
              </a:defRPr>
            </a:lvl8pPr>
            <a:lvl9pPr marL="3886200" indent="-228600" fontAlgn="base">
              <a:spcBef>
                <a:spcPct val="0"/>
              </a:spcBef>
              <a:spcAft>
                <a:spcPct val="0"/>
              </a:spcAft>
              <a:defRPr>
                <a:solidFill>
                  <a:schemeClr val="tx1"/>
                </a:solidFill>
                <a:latin typeface="맑은 고딕" pitchFamily="50" charset="-127"/>
              </a:defRPr>
            </a:lvl9pPr>
          </a:lstStyle>
          <a:p>
            <a:pPr>
              <a:defRPr/>
            </a:pPr>
            <a:fld id="{A5531E6F-1436-4BCB-BBC6-F7A30CD361E5}" type="slidenum">
              <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rPr>
              <a:pPr>
                <a:defRPr/>
              </a:pPr>
              <a:t>‹#›</a:t>
            </a:fld>
            <a:endParaRPr lang="en-US" altLang="ko-KR" sz="1000" spc="-70" baseline="0">
              <a:solidFill>
                <a:schemeClr val="tx1">
                  <a:lumMod val="75000"/>
                  <a:lumOff val="25000"/>
                </a:schemeClr>
              </a:solidFill>
              <a:latin typeface="맑은 고딕" panose="020B0503020000020004" pitchFamily="50" charset="-127"/>
              <a:ea typeface="맑은 고딕" panose="020B0503020000020004" pitchFamily="50" charset="-127"/>
            </a:endParaRPr>
          </a:p>
        </p:txBody>
      </p:sp>
      <p:sp>
        <p:nvSpPr>
          <p:cNvPr id="4" name="제목 1"/>
          <p:cNvSpPr>
            <a:spLocks noGrp="1"/>
          </p:cNvSpPr>
          <p:nvPr>
            <p:ph type="title"/>
          </p:nvPr>
        </p:nvSpPr>
        <p:spPr>
          <a:xfrm>
            <a:off x="242888" y="404118"/>
            <a:ext cx="2717411" cy="307777"/>
          </a:xfrm>
          <a:prstGeom prst="rect">
            <a:avLst/>
          </a:prstGeom>
          <a:noFill/>
          <a:ln w="9525" algn="ctr">
            <a:noFill/>
            <a:miter lim="800000"/>
            <a:headEnd/>
            <a:tailEnd/>
          </a:ln>
        </p:spPr>
        <p:txBody>
          <a:bodyPr vert="horz" wrap="none" lIns="0" tIns="0" rIns="0" bIns="0" numCol="1" anchor="ctr" anchorCtr="0" compatLnSpc="1">
            <a:prstTxWarp prst="textNoShape">
              <a:avLst/>
            </a:prstTxWarp>
            <a:spAutoFit/>
            <a:scene3d>
              <a:camera prst="orthographicFront"/>
              <a:lightRig rig="threePt" dir="t"/>
            </a:scene3d>
            <a:sp3d>
              <a:bevelT w="0" h="0"/>
            </a:sp3d>
          </a:bodyPr>
          <a:lstStyle>
            <a:lvl1pPr>
              <a:defRPr lang="ko-KR" altLang="en-US" sz="2000" b="1" kern="1200" spc="-70" baseline="0" dirty="0">
                <a:latin typeface="맑은 고딕" panose="020B0503020000020004" pitchFamily="50" charset="-127"/>
                <a:ea typeface="맑은 고딕" panose="020B0503020000020004" pitchFamily="50" charset="-127"/>
              </a:defRPr>
            </a:lvl1pPr>
          </a:lstStyle>
          <a:p>
            <a:pPr lvl="0"/>
            <a:r>
              <a:rPr lang="ko-KR" altLang="en-US"/>
              <a:t>마스터 제목 스타일 편집</a:t>
            </a:r>
          </a:p>
        </p:txBody>
      </p:sp>
      <p:pic>
        <p:nvPicPr>
          <p:cNvPr id="13" name="그림 12">
            <a:extLst>
              <a:ext uri="{FF2B5EF4-FFF2-40B4-BE49-F238E27FC236}">
                <a16:creationId xmlns:a16="http://schemas.microsoft.com/office/drawing/2014/main" id="{B3A6DB2D-4361-4E0C-BAAF-76020E5AFD22}"/>
              </a:ext>
            </a:extLst>
          </p:cNvPr>
          <p:cNvPicPr>
            <a:picLocks noChangeAspect="1"/>
          </p:cNvPicPr>
          <p:nvPr userDrawn="1"/>
        </p:nvPicPr>
        <p:blipFill>
          <a:blip r:embed="rId2" cstate="print">
            <a:extLst>
              <a:ext uri="{28A0092B-C50C-407E-A947-70E740481C1C}">
                <a14:useLocalDpi xmlns:a14="http://schemas.microsoft.com/office/drawing/2010/main" val="0"/>
              </a:ext>
            </a:extLst>
          </a:blip>
          <a:stretch>
            <a:fillRect/>
          </a:stretch>
        </p:blipFill>
        <p:spPr>
          <a:xfrm>
            <a:off x="8484472" y="361349"/>
            <a:ext cx="1184991" cy="324149"/>
          </a:xfrm>
          <a:prstGeom prst="rect">
            <a:avLst/>
          </a:prstGeom>
        </p:spPr>
      </p:pic>
      <p:pic>
        <p:nvPicPr>
          <p:cNvPr id="14" name="그림 13">
            <a:extLst>
              <a:ext uri="{FF2B5EF4-FFF2-40B4-BE49-F238E27FC236}">
                <a16:creationId xmlns:a16="http://schemas.microsoft.com/office/drawing/2014/main" id="{1A5A1A56-E07C-4ACD-B6C2-6A992F4D5E68}"/>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268352" y="6627093"/>
            <a:ext cx="538672" cy="204124"/>
          </a:xfrm>
          <a:prstGeom prst="rect">
            <a:avLst/>
          </a:prstGeom>
        </p:spPr>
      </p:pic>
    </p:spTree>
    <p:extLst>
      <p:ext uri="{BB962C8B-B14F-4D97-AF65-F5344CB8AC3E}">
        <p14:creationId xmlns:p14="http://schemas.microsoft.com/office/powerpoint/2010/main" val="633880416"/>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bg1"/>
        </a:solidFill>
        <a:effectLst/>
      </p:bgPr>
    </p:bg>
    <p:spTree>
      <p:nvGrpSpPr>
        <p:cNvPr id="1" name=""/>
        <p:cNvGrpSpPr/>
        <p:nvPr/>
      </p:nvGrpSpPr>
      <p:grpSpPr>
        <a:xfrm>
          <a:off x="0" y="0"/>
          <a:ext cx="0" cy="0"/>
          <a:chOff x="0" y="0"/>
          <a:chExt cx="0" cy="0"/>
        </a:xfrm>
      </p:grpSpPr>
      <p:grpSp>
        <p:nvGrpSpPr>
          <p:cNvPr id="15" name="그룹 14"/>
          <p:cNvGrpSpPr/>
          <p:nvPr/>
        </p:nvGrpSpPr>
        <p:grpSpPr>
          <a:xfrm>
            <a:off x="0" y="0"/>
            <a:ext cx="9906000" cy="836712"/>
            <a:chOff x="0" y="0"/>
            <a:chExt cx="9906000" cy="836712"/>
          </a:xfrm>
        </p:grpSpPr>
        <p:sp>
          <p:nvSpPr>
            <p:cNvPr id="4" name="직사각형 3"/>
            <p:cNvSpPr/>
            <p:nvPr userDrawn="1"/>
          </p:nvSpPr>
          <p:spPr>
            <a:xfrm>
              <a:off x="0" y="0"/>
              <a:ext cx="9906000" cy="36000"/>
            </a:xfrm>
            <a:prstGeom prst="rect">
              <a:avLst/>
            </a:prstGeom>
            <a:solidFill>
              <a:srgbClr val="05507D"/>
            </a:solidFill>
            <a:ln>
              <a:noFill/>
            </a:ln>
            <a:effectLst/>
          </p:spPr>
          <p:txBody>
            <a:bodyPr vert="horz" wrap="square" lIns="45720" tIns="45720" rIns="45720" bIns="45720" numCol="1" rtlCol="0" anchor="t" anchorCtr="0" compatLnSpc="1">
              <a:prstTxWarp prst="textNoShape">
                <a:avLst/>
              </a:prstTxWarp>
              <a:noAutofit/>
            </a:bodyPr>
            <a:lstStyle/>
            <a:p>
              <a:pPr marL="114300" marR="0" lvl="0" indent="-114300" defTabSz="914400" latinLnBrk="0">
                <a:lnSpc>
                  <a:spcPct val="100000"/>
                </a:lnSpc>
                <a:buClr>
                  <a:srgbClr val="328030"/>
                </a:buClr>
                <a:buSzTx/>
                <a:buFontTx/>
                <a:buNone/>
                <a:tabLst/>
              </a:pPr>
              <a:endParaRPr kumimoji="0" lang="ko-KR" altLang="en-US" sz="1200" b="0" i="0" u="none" strike="noStrike" cap="none" normalizeH="0" baseline="0" noProof="0">
                <a:ln>
                  <a:noFill/>
                </a:ln>
                <a:solidFill>
                  <a:schemeClr val="tx1"/>
                </a:solidFill>
                <a:effectLst/>
                <a:ea typeface="맑은 고딕" panose="020B0503020000020004" pitchFamily="50" charset="-127"/>
              </a:endParaRPr>
            </a:p>
          </p:txBody>
        </p:sp>
        <p:sp>
          <p:nvSpPr>
            <p:cNvPr id="13" name="직사각형 12"/>
            <p:cNvSpPr/>
            <p:nvPr userDrawn="1"/>
          </p:nvSpPr>
          <p:spPr>
            <a:xfrm>
              <a:off x="0" y="0"/>
              <a:ext cx="247650" cy="36000"/>
            </a:xfrm>
            <a:prstGeom prst="rect">
              <a:avLst/>
            </a:prstGeom>
            <a:blipFill>
              <a:blip r:embed="rId6"/>
              <a:srcRect/>
              <a:stretch>
                <a:fillRect l="-7392"/>
              </a:stretch>
            </a:blipFill>
            <a:ln>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scene3d>
                <a:camera prst="orthographicFront"/>
                <a:lightRig rig="threePt" dir="t"/>
              </a:scene3d>
              <a:sp3d>
                <a:bevelT w="0"/>
              </a:sp3d>
            </a:bodyPr>
            <a:lstStyle/>
            <a:p>
              <a:pPr lvl="0" indent="-457200" algn="ctr">
                <a:buClr>
                  <a:srgbClr val="1D5293"/>
                </a:buClr>
                <a:buSzPct val="120000"/>
              </a:pPr>
              <a:endParaRPr lang="ko-KR" altLang="en-US" sz="1100" kern="0" noProof="0">
                <a:ln>
                  <a:solidFill>
                    <a:srgbClr val="0BADDB">
                      <a:alpha val="0"/>
                    </a:srgbClr>
                  </a:solidFill>
                </a:ln>
                <a:solidFill>
                  <a:schemeClr val="bg1"/>
                </a:solidFill>
                <a:latin typeface="맑은 고딕" panose="020B0503020000020004" pitchFamily="50" charset="-127"/>
                <a:ea typeface="맑은 고딕" panose="020B0503020000020004" pitchFamily="50" charset="-127"/>
                <a:cs typeface="맑은 고딕" charset="-127"/>
              </a:endParaRPr>
            </a:p>
          </p:txBody>
        </p:sp>
        <p:cxnSp>
          <p:nvCxnSpPr>
            <p:cNvPr id="14" name="직선 연결선 13"/>
            <p:cNvCxnSpPr/>
            <p:nvPr userDrawn="1"/>
          </p:nvCxnSpPr>
          <p:spPr bwMode="auto">
            <a:xfrm>
              <a:off x="0" y="836712"/>
              <a:ext cx="9906000" cy="0"/>
            </a:xfrm>
            <a:prstGeom prst="line">
              <a:avLst/>
            </a:prstGeom>
            <a:solidFill>
              <a:srgbClr val="D8D8DA"/>
            </a:solidFill>
            <a:ln w="9525"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grpSp>
    </p:spTree>
  </p:cSld>
  <p:clrMap bg1="lt1" tx1="dk1" bg2="lt2" tx2="dk2" accent1="accent1" accent2="accent2" accent3="accent3" accent4="accent4" accent5="accent5" accent6="accent6" hlink="hlink" folHlink="folHlink"/>
  <p:sldLayoutIdLst>
    <p:sldLayoutId id="2147483675" r:id="rId1"/>
    <p:sldLayoutId id="2147483674" r:id="rId2"/>
    <p:sldLayoutId id="2147483673" r:id="rId3"/>
    <p:sldLayoutId id="2147483676" r:id="rId4"/>
  </p:sldLayoutIdLst>
  <p:txStyles>
    <p:title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p:titleStyle>
    <p:bodyStyle>
      <a:lvl1pPr marL="342900" indent="-342900" algn="just" rtl="0" eaLnBrk="0" fontAlgn="base" hangingPunct="0">
        <a:spcBef>
          <a:spcPct val="20000"/>
        </a:spcBef>
        <a:spcAft>
          <a:spcPct val="0"/>
        </a:spcAft>
        <a:buFont typeface="Arial" pitchFamily="34" charset="0"/>
        <a:defRPr sz="1300" kern="1200">
          <a:solidFill>
            <a:schemeClr val="tx1"/>
          </a:solidFill>
          <a:latin typeface="맑은 고딕" pitchFamily="50" charset="-127"/>
          <a:ea typeface="맑은 고딕" pitchFamily="50" charset="-127"/>
          <a:cs typeface="+mn-cs"/>
        </a:defRPr>
      </a:lvl1pPr>
      <a:lvl2pPr marL="252413" indent="204788" algn="l" rtl="0" eaLnBrk="0" fontAlgn="base" latinLnBrk="1" hangingPunct="0">
        <a:spcBef>
          <a:spcPct val="20000"/>
        </a:spcBef>
        <a:spcAft>
          <a:spcPct val="0"/>
        </a:spcAft>
        <a:buFont typeface="Arial" pitchFamily="34" charset="0"/>
        <a:defRPr kumimoji="1" sz="2800" kern="1200">
          <a:solidFill>
            <a:schemeClr val="tx1"/>
          </a:solidFill>
          <a:latin typeface="+mn-ea"/>
          <a:ea typeface="+mn-ea"/>
          <a:cs typeface="+mn-cs"/>
        </a:defRPr>
      </a:lvl2pPr>
      <a:lvl3pPr marL="685800" indent="228600" algn="l" rtl="0" eaLnBrk="0" fontAlgn="base" latinLnBrk="1" hangingPunct="0">
        <a:spcBef>
          <a:spcPct val="20000"/>
        </a:spcBef>
        <a:spcAft>
          <a:spcPct val="0"/>
        </a:spcAft>
        <a:buFont typeface="Arial" pitchFamily="34" charset="0"/>
        <a:defRPr kumimoji="1" sz="2400" kern="1200">
          <a:solidFill>
            <a:schemeClr val="tx1"/>
          </a:solidFill>
          <a:latin typeface="+mn-ea"/>
          <a:ea typeface="+mn-ea"/>
          <a:cs typeface="+mn-cs"/>
        </a:defRPr>
      </a:lvl3pPr>
      <a:lvl4pPr marL="1143000" indent="228600" algn="l" rtl="0" eaLnBrk="0" fontAlgn="base" latinLnBrk="1" hangingPunct="0">
        <a:spcBef>
          <a:spcPct val="20000"/>
        </a:spcBef>
        <a:spcAft>
          <a:spcPct val="0"/>
        </a:spcAft>
        <a:buFont typeface="Arial" pitchFamily="34" charset="0"/>
        <a:defRPr kumimoji="1" sz="2000" kern="1200">
          <a:solidFill>
            <a:schemeClr val="tx1"/>
          </a:solidFill>
          <a:latin typeface="+mn-ea"/>
          <a:ea typeface="+mn-ea"/>
          <a:cs typeface="+mn-cs"/>
        </a:defRPr>
      </a:lvl4pPr>
      <a:lvl5pPr marL="1600200" indent="228600" algn="l" rtl="0" eaLnBrk="0" fontAlgn="base" latinLnBrk="1" hangingPunct="0">
        <a:spcBef>
          <a:spcPct val="20000"/>
        </a:spcBef>
        <a:spcAft>
          <a:spcPct val="0"/>
        </a:spcAft>
        <a:buFont typeface="Arial" pitchFamily="34" charset="0"/>
        <a:defRPr kumimoji="1" sz="2000" kern="1200">
          <a:solidFill>
            <a:schemeClr val="tx1"/>
          </a:solidFill>
          <a:latin typeface="+mn-ea"/>
          <a:ea typeface="+mn-ea"/>
          <a:cs typeface="+mn-cs"/>
        </a:defRPr>
      </a:lvl5pPr>
      <a:lvl6pPr marL="25146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1"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ko-KR"/>
      </a:defPPr>
      <a:lvl1pPr marL="0" algn="l" defTabSz="914400" rtl="0" eaLnBrk="1" latinLnBrk="1" hangingPunct="1">
        <a:defRPr sz="1800" kern="1200">
          <a:solidFill>
            <a:schemeClr val="tx1"/>
          </a:solidFill>
          <a:latin typeface="+mn-lt"/>
          <a:ea typeface="+mn-ea"/>
          <a:cs typeface="+mn-cs"/>
        </a:defRPr>
      </a:lvl1pPr>
      <a:lvl2pPr marL="457200" algn="l" defTabSz="914400" rtl="0" eaLnBrk="1" latinLnBrk="1" hangingPunct="1">
        <a:defRPr sz="1800" kern="1200">
          <a:solidFill>
            <a:schemeClr val="tx1"/>
          </a:solidFill>
          <a:latin typeface="+mn-lt"/>
          <a:ea typeface="+mn-ea"/>
          <a:cs typeface="+mn-cs"/>
        </a:defRPr>
      </a:lvl2pPr>
      <a:lvl3pPr marL="914400" algn="l" defTabSz="914400" rtl="0" eaLnBrk="1" latinLnBrk="1" hangingPunct="1">
        <a:defRPr sz="1800" kern="1200">
          <a:solidFill>
            <a:schemeClr val="tx1"/>
          </a:solidFill>
          <a:latin typeface="+mn-lt"/>
          <a:ea typeface="+mn-ea"/>
          <a:cs typeface="+mn-cs"/>
        </a:defRPr>
      </a:lvl3pPr>
      <a:lvl4pPr marL="1371600" algn="l" defTabSz="914400" rtl="0" eaLnBrk="1" latinLnBrk="1" hangingPunct="1">
        <a:defRPr sz="1800" kern="1200">
          <a:solidFill>
            <a:schemeClr val="tx1"/>
          </a:solidFill>
          <a:latin typeface="+mn-lt"/>
          <a:ea typeface="+mn-ea"/>
          <a:cs typeface="+mn-cs"/>
        </a:defRPr>
      </a:lvl4pPr>
      <a:lvl5pPr marL="1828800" algn="l" defTabSz="914400" rtl="0" eaLnBrk="1" latinLnBrk="1" hangingPunct="1">
        <a:defRPr sz="1800" kern="1200">
          <a:solidFill>
            <a:schemeClr val="tx1"/>
          </a:solidFill>
          <a:latin typeface="+mn-lt"/>
          <a:ea typeface="+mn-ea"/>
          <a:cs typeface="+mn-cs"/>
        </a:defRPr>
      </a:lvl5pPr>
      <a:lvl6pPr marL="2286000" algn="l" defTabSz="914400" rtl="0" eaLnBrk="1" latinLnBrk="1" hangingPunct="1">
        <a:defRPr sz="1800" kern="1200">
          <a:solidFill>
            <a:schemeClr val="tx1"/>
          </a:solidFill>
          <a:latin typeface="+mn-lt"/>
          <a:ea typeface="+mn-ea"/>
          <a:cs typeface="+mn-cs"/>
        </a:defRPr>
      </a:lvl6pPr>
      <a:lvl7pPr marL="2743200" algn="l" defTabSz="914400" rtl="0" eaLnBrk="1" latinLnBrk="1" hangingPunct="1">
        <a:defRPr sz="1800" kern="1200">
          <a:solidFill>
            <a:schemeClr val="tx1"/>
          </a:solidFill>
          <a:latin typeface="+mn-lt"/>
          <a:ea typeface="+mn-ea"/>
          <a:cs typeface="+mn-cs"/>
        </a:defRPr>
      </a:lvl7pPr>
      <a:lvl8pPr marL="3200400" algn="l" defTabSz="914400" rtl="0" eaLnBrk="1" latinLnBrk="1" hangingPunct="1">
        <a:defRPr sz="1800" kern="1200">
          <a:solidFill>
            <a:schemeClr val="tx1"/>
          </a:solidFill>
          <a:latin typeface="+mn-lt"/>
          <a:ea typeface="+mn-ea"/>
          <a:cs typeface="+mn-cs"/>
        </a:defRPr>
      </a:lvl8pPr>
      <a:lvl9pPr marL="3657600" algn="l" defTabSz="914400" rtl="0" eaLnBrk="1" latinLnBrk="1"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1.xml"/><Relationship Id="rId1" Type="http://schemas.openxmlformats.org/officeDocument/2006/relationships/slideLayout" Target="../slideLayouts/slideLayout3.xml"/><Relationship Id="rId5" Type="http://schemas.openxmlformats.org/officeDocument/2006/relationships/image" Target="../media/image6.png"/><Relationship Id="rId4" Type="http://schemas.openxmlformats.org/officeDocument/2006/relationships/image" Target="../media/image5.png"/></Relationships>
</file>

<file path=ppt/slides/_rels/slide10.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7.png"/><Relationship Id="rId1" Type="http://schemas.openxmlformats.org/officeDocument/2006/relationships/slideLayout" Target="../slideLayouts/slideLayout1.xml"/></Relationships>
</file>

<file path=ppt/slides/_rels/slide11.xml.rels><?xml version="1.0" encoding="UTF-8" standalone="yes"?>
<Relationships xmlns="http://schemas.openxmlformats.org/package/2006/relationships"><Relationship Id="rId2" Type="http://schemas.openxmlformats.org/officeDocument/2006/relationships/image" Target="../media/image18.png"/><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19.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21.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22.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2.xml.rels><?xml version="1.0" encoding="UTF-8" standalone="yes"?>
<Relationships xmlns="http://schemas.openxmlformats.org/package/2006/relationships"><Relationship Id="rId3" Type="http://schemas.openxmlformats.org/officeDocument/2006/relationships/slide" Target="slide4.xml"/><Relationship Id="rId7" Type="http://schemas.openxmlformats.org/officeDocument/2006/relationships/slide" Target="slide15.xml"/><Relationship Id="rId2" Type="http://schemas.openxmlformats.org/officeDocument/2006/relationships/notesSlide" Target="../notesSlides/notesSlide2.xml"/><Relationship Id="rId1" Type="http://schemas.openxmlformats.org/officeDocument/2006/relationships/slideLayout" Target="../slideLayouts/slideLayout4.xml"/><Relationship Id="rId6" Type="http://schemas.openxmlformats.org/officeDocument/2006/relationships/slide" Target="slide13.xml"/><Relationship Id="rId5" Type="http://schemas.openxmlformats.org/officeDocument/2006/relationships/slide" Target="slide10.xml"/><Relationship Id="rId4" Type="http://schemas.openxmlformats.org/officeDocument/2006/relationships/slide" Target="slide6.xml"/></Relationships>
</file>

<file path=ppt/slides/_rels/slide20.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4.png"/><Relationship Id="rId1" Type="http://schemas.openxmlformats.org/officeDocument/2006/relationships/slideLayout" Target="../slideLayouts/slideLayout1.xml"/><Relationship Id="rId4" Type="http://schemas.openxmlformats.org/officeDocument/2006/relationships/image" Target="../media/image31.png"/></Relationships>
</file>

<file path=ppt/slides/_rels/slide22.xml.rels><?xml version="1.0" encoding="UTF-8" standalone="yes"?>
<Relationships xmlns="http://schemas.openxmlformats.org/package/2006/relationships"><Relationship Id="rId3" Type="http://schemas.openxmlformats.org/officeDocument/2006/relationships/slide" Target="slide27.xml"/><Relationship Id="rId7" Type="http://schemas.openxmlformats.org/officeDocument/2006/relationships/slide" Target="slide35.xml"/><Relationship Id="rId2" Type="http://schemas.openxmlformats.org/officeDocument/2006/relationships/notesSlide" Target="../notesSlides/notesSlide4.xml"/><Relationship Id="rId1" Type="http://schemas.openxmlformats.org/officeDocument/2006/relationships/slideLayout" Target="../slideLayouts/slideLayout4.xml"/><Relationship Id="rId6" Type="http://schemas.openxmlformats.org/officeDocument/2006/relationships/slide" Target="slide32.xml"/><Relationship Id="rId5" Type="http://schemas.openxmlformats.org/officeDocument/2006/relationships/slide" Target="slide31.xml"/><Relationship Id="rId4" Type="http://schemas.openxmlformats.org/officeDocument/2006/relationships/slide" Target="slide24.xml"/></Relationships>
</file>

<file path=ppt/slides/_rels/slide23.xml.rels><?xml version="1.0" encoding="UTF-8" standalone="yes"?>
<Relationships xmlns="http://schemas.openxmlformats.org/package/2006/relationships"><Relationship Id="rId3" Type="http://schemas.openxmlformats.org/officeDocument/2006/relationships/slide" Target="slide37.xml"/><Relationship Id="rId2" Type="http://schemas.openxmlformats.org/officeDocument/2006/relationships/notesSlide" Target="../notesSlides/notesSlide5.xml"/><Relationship Id="rId1" Type="http://schemas.openxmlformats.org/officeDocument/2006/relationships/slideLayout" Target="../slideLayouts/slideLayout4.xml"/><Relationship Id="rId4" Type="http://schemas.openxmlformats.org/officeDocument/2006/relationships/slide" Target="slide39.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image" Target="../media/image32.jpeg"/><Relationship Id="rId1" Type="http://schemas.openxmlformats.org/officeDocument/2006/relationships/slideLayout" Target="../slideLayouts/slideLayout1.xml"/><Relationship Id="rId4" Type="http://schemas.openxmlformats.org/officeDocument/2006/relationships/image" Target="../media/image34.jpeg"/></Relationships>
</file>

<file path=ppt/slides/_rels/slide25.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image" Target="../media/image35.jpeg"/><Relationship Id="rId1" Type="http://schemas.openxmlformats.org/officeDocument/2006/relationships/slideLayout" Target="../slideLayouts/slideLayout1.xml"/><Relationship Id="rId4" Type="http://schemas.openxmlformats.org/officeDocument/2006/relationships/image" Target="../media/image37.jpeg"/></Relationships>
</file>

<file path=ppt/slides/_rels/slide26.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image" Target="../media/image38.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40.jpeg"/></Relationships>
</file>

<file path=ppt/slides/_rels/slide2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1.xml"/><Relationship Id="rId5" Type="http://schemas.openxmlformats.org/officeDocument/2006/relationships/image" Target="../media/image43.jpeg"/><Relationship Id="rId4" Type="http://schemas.openxmlformats.org/officeDocument/2006/relationships/image" Target="../media/image10.jpeg"/></Relationships>
</file>

<file path=ppt/slides/_rels/slide28.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image" Target="../media/image44.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46.jpeg"/></Relationships>
</file>

<file path=ppt/slides/_rels/slide2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image" Target="../media/image47.jpeg"/><Relationship Id="rId1" Type="http://schemas.openxmlformats.org/officeDocument/2006/relationships/slideLayout" Target="../slideLayouts/slideLayout1.xml"/><Relationship Id="rId6" Type="http://schemas.openxmlformats.org/officeDocument/2006/relationships/image" Target="../media/image10.jpeg"/><Relationship Id="rId5" Type="http://schemas.openxmlformats.org/officeDocument/2006/relationships/image" Target="../media/image50.png"/><Relationship Id="rId4" Type="http://schemas.openxmlformats.org/officeDocument/2006/relationships/image" Target="../media/image49.jpeg"/></Relationships>
</file>

<file path=ppt/slides/_rels/slide3.xml.rels><?xml version="1.0" encoding="UTF-8" standalone="yes"?>
<Relationships xmlns="http://schemas.openxmlformats.org/package/2006/relationships"><Relationship Id="rId3" Type="http://schemas.openxmlformats.org/officeDocument/2006/relationships/slide" Target="slide17.xml"/><Relationship Id="rId2" Type="http://schemas.openxmlformats.org/officeDocument/2006/relationships/notesSlide" Target="../notesSlides/notesSlide3.xml"/><Relationship Id="rId1" Type="http://schemas.openxmlformats.org/officeDocument/2006/relationships/slideLayout" Target="../slideLayouts/slideLayout4.xml"/><Relationship Id="rId4" Type="http://schemas.openxmlformats.org/officeDocument/2006/relationships/slide" Target="slide21.xml"/></Relationships>
</file>

<file path=ppt/slides/_rels/slide3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image" Target="../media/image51.jpeg"/><Relationship Id="rId1" Type="http://schemas.openxmlformats.org/officeDocument/2006/relationships/slideLayout" Target="../slideLayouts/slideLayout1.xml"/><Relationship Id="rId4" Type="http://schemas.openxmlformats.org/officeDocument/2006/relationships/image" Target="../media/image53.jpeg"/></Relationships>
</file>

<file path=ppt/slides/_rels/slide3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54.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55.jpeg"/></Relationships>
</file>

<file path=ppt/slides/_rels/slide3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image" Target="../media/image56.jpe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image" Target="../media/image58.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60.jpeg"/></Relationships>
</file>

<file path=ppt/slides/_rels/slide34.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image" Target="../media/image57.jpe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62.jpeg"/></Relationships>
</file>

<file path=ppt/slides/_rels/slide3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43.jpeg"/><Relationship Id="rId1" Type="http://schemas.openxmlformats.org/officeDocument/2006/relationships/slideLayout" Target="../slideLayouts/slideLayout1.xml"/><Relationship Id="rId4" Type="http://schemas.openxmlformats.org/officeDocument/2006/relationships/image" Target="../media/image63.jpeg"/></Relationships>
</file>

<file path=ppt/slides/_rels/slide36.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image" Target="../media/image64.jpeg"/><Relationship Id="rId1" Type="http://schemas.openxmlformats.org/officeDocument/2006/relationships/slideLayout" Target="../slideLayouts/slideLayout1.xml"/><Relationship Id="rId4" Type="http://schemas.openxmlformats.org/officeDocument/2006/relationships/image" Target="../media/image66.jpeg"/></Relationships>
</file>

<file path=ppt/slides/_rels/slide37.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image" Target="../media/image67.jpeg"/><Relationship Id="rId1" Type="http://schemas.openxmlformats.org/officeDocument/2006/relationships/slideLayout" Target="../slideLayouts/slideLayout1.xml"/><Relationship Id="rId4" Type="http://schemas.openxmlformats.org/officeDocument/2006/relationships/image" Target="../media/image69.jpeg"/></Relationships>
</file>

<file path=ppt/slides/_rels/slide3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image" Target="../media/image67.jpeg"/><Relationship Id="rId1" Type="http://schemas.openxmlformats.org/officeDocument/2006/relationships/slideLayout" Target="../slideLayouts/slideLayout1.xml"/><Relationship Id="rId4" Type="http://schemas.openxmlformats.org/officeDocument/2006/relationships/image" Target="../media/image71.jpeg"/></Relationships>
</file>

<file path=ppt/slides/_rels/slide39.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image" Target="../media/image72.jpeg"/><Relationship Id="rId1" Type="http://schemas.openxmlformats.org/officeDocument/2006/relationships/slideLayout" Target="../slideLayouts/slideLayout1.xml"/><Relationship Id="rId4" Type="http://schemas.openxmlformats.org/officeDocument/2006/relationships/image" Target="../media/image74.jpeg"/></Relationships>
</file>

<file path=ppt/slides/_rels/slide4.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7.png"/><Relationship Id="rId1" Type="http://schemas.openxmlformats.org/officeDocument/2006/relationships/slideLayout" Target="../slideLayouts/slideLayout1.xml"/><Relationship Id="rId5" Type="http://schemas.openxmlformats.org/officeDocument/2006/relationships/image" Target="../media/image10.jpeg"/><Relationship Id="rId4" Type="http://schemas.openxmlformats.org/officeDocument/2006/relationships/image" Target="../media/image9.png"/></Relationships>
</file>

<file path=ppt/slides/_rels/slide6.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1.png"/><Relationship Id="rId1" Type="http://schemas.openxmlformats.org/officeDocument/2006/relationships/slideLayout" Target="../slideLayouts/slideLayout1.xml"/><Relationship Id="rId5" Type="http://schemas.openxmlformats.org/officeDocument/2006/relationships/image" Target="../media/image13.png"/><Relationship Id="rId4" Type="http://schemas.openxmlformats.org/officeDocument/2006/relationships/image" Target="../media/image10.jpeg"/></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image" Target="../media/image14.png"/><Relationship Id="rId1" Type="http://schemas.openxmlformats.org/officeDocument/2006/relationships/slideLayout" Target="../slideLayouts/slideLayout1.xml"/></Relationships>
</file>

<file path=ppt/slides/_rels/slide8.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1.xml"/></Relationships>
</file>

<file path=ppt/slides/_rels/slide9.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1.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 name="직각 삼각형 23"/>
          <p:cNvSpPr/>
          <p:nvPr/>
        </p:nvSpPr>
        <p:spPr bwMode="auto">
          <a:xfrm flipH="1">
            <a:off x="7473280" y="5077509"/>
            <a:ext cx="2432720" cy="1780490"/>
          </a:xfrm>
          <a:prstGeom prst="rtTriangle">
            <a:avLst/>
          </a:prstGeom>
          <a:solidFill>
            <a:srgbClr val="EAEAEA"/>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800" b="0" i="0" u="none" strike="noStrike" cap="none" normalizeH="0" baseline="0">
              <a:ln>
                <a:noFill/>
              </a:ln>
              <a:solidFill>
                <a:srgbClr val="808080"/>
              </a:solidFill>
              <a:effectLst/>
              <a:latin typeface="맑은 고딕" panose="020B0503020000020004" pitchFamily="50" charset="-127"/>
              <a:ea typeface="맑은 고딕" panose="020B0503020000020004" pitchFamily="50" charset="-127"/>
              <a:cs typeface="Arial" panose="020B0604020202020204" pitchFamily="34" charset="0"/>
            </a:endParaRPr>
          </a:p>
        </p:txBody>
      </p:sp>
      <p:grpSp>
        <p:nvGrpSpPr>
          <p:cNvPr id="2" name="그룹 1">
            <a:extLst>
              <a:ext uri="{FF2B5EF4-FFF2-40B4-BE49-F238E27FC236}">
                <a16:creationId xmlns:a16="http://schemas.microsoft.com/office/drawing/2014/main" id="{FAECB8A6-F01D-4790-92D6-F05244952781}"/>
              </a:ext>
            </a:extLst>
          </p:cNvPr>
          <p:cNvGrpSpPr/>
          <p:nvPr/>
        </p:nvGrpSpPr>
        <p:grpSpPr>
          <a:xfrm>
            <a:off x="0" y="-60042"/>
            <a:ext cx="6865154" cy="5056050"/>
            <a:chOff x="0" y="0"/>
            <a:chExt cx="6865154" cy="5056050"/>
          </a:xfrm>
        </p:grpSpPr>
        <p:pic>
          <p:nvPicPr>
            <p:cNvPr id="1027" name="Picture 3" descr="D:\작업방\템플릿\표지.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6865154" cy="5056050"/>
            </a:xfrm>
            <a:prstGeom prst="rect">
              <a:avLst/>
            </a:prstGeom>
            <a:noFill/>
            <a:extLst>
              <a:ext uri="{909E8E84-426E-40DD-AFC4-6F175D3DCCD1}">
                <a14:hiddenFill xmlns:a14="http://schemas.microsoft.com/office/drawing/2010/main">
                  <a:solidFill>
                    <a:srgbClr val="FFFFFF"/>
                  </a:solidFill>
                </a14:hiddenFill>
              </a:ext>
            </a:extLst>
          </p:spPr>
        </p:pic>
        <p:grpSp>
          <p:nvGrpSpPr>
            <p:cNvPr id="3" name="그룹 2"/>
            <p:cNvGrpSpPr/>
            <p:nvPr/>
          </p:nvGrpSpPr>
          <p:grpSpPr>
            <a:xfrm>
              <a:off x="327484" y="433920"/>
              <a:ext cx="3495632" cy="2491024"/>
              <a:chOff x="457695" y="345157"/>
              <a:chExt cx="3696460" cy="2634136"/>
            </a:xfrm>
          </p:grpSpPr>
          <p:sp>
            <p:nvSpPr>
              <p:cNvPr id="4" name="Freeform 6"/>
              <p:cNvSpPr>
                <a:spLocks/>
              </p:cNvSpPr>
              <p:nvPr/>
            </p:nvSpPr>
            <p:spPr bwMode="auto">
              <a:xfrm>
                <a:off x="1361794" y="1133222"/>
                <a:ext cx="989513" cy="1021745"/>
              </a:xfrm>
              <a:custGeom>
                <a:avLst/>
                <a:gdLst>
                  <a:gd name="T0" fmla="*/ 356 w 520"/>
                  <a:gd name="T1" fmla="*/ 537 h 537"/>
                  <a:gd name="T2" fmla="*/ 339 w 520"/>
                  <a:gd name="T3" fmla="*/ 520 h 537"/>
                  <a:gd name="T4" fmla="*/ 339 w 520"/>
                  <a:gd name="T5" fmla="*/ 484 h 537"/>
                  <a:gd name="T6" fmla="*/ 349 w 520"/>
                  <a:gd name="T7" fmla="*/ 468 h 537"/>
                  <a:gd name="T8" fmla="*/ 486 w 520"/>
                  <a:gd name="T9" fmla="*/ 260 h 537"/>
                  <a:gd name="T10" fmla="*/ 260 w 520"/>
                  <a:gd name="T11" fmla="*/ 34 h 537"/>
                  <a:gd name="T12" fmla="*/ 34 w 520"/>
                  <a:gd name="T13" fmla="*/ 260 h 537"/>
                  <a:gd name="T14" fmla="*/ 171 w 520"/>
                  <a:gd name="T15" fmla="*/ 468 h 537"/>
                  <a:gd name="T16" fmla="*/ 181 w 520"/>
                  <a:gd name="T17" fmla="*/ 484 h 537"/>
                  <a:gd name="T18" fmla="*/ 181 w 520"/>
                  <a:gd name="T19" fmla="*/ 520 h 537"/>
                  <a:gd name="T20" fmla="*/ 164 w 520"/>
                  <a:gd name="T21" fmla="*/ 537 h 537"/>
                  <a:gd name="T22" fmla="*/ 147 w 520"/>
                  <a:gd name="T23" fmla="*/ 520 h 537"/>
                  <a:gd name="T24" fmla="*/ 147 w 520"/>
                  <a:gd name="T25" fmla="*/ 495 h 537"/>
                  <a:gd name="T26" fmla="*/ 0 w 520"/>
                  <a:gd name="T27" fmla="*/ 260 h 537"/>
                  <a:gd name="T28" fmla="*/ 260 w 520"/>
                  <a:gd name="T29" fmla="*/ 0 h 537"/>
                  <a:gd name="T30" fmla="*/ 520 w 520"/>
                  <a:gd name="T31" fmla="*/ 260 h 537"/>
                  <a:gd name="T32" fmla="*/ 373 w 520"/>
                  <a:gd name="T33" fmla="*/ 495 h 537"/>
                  <a:gd name="T34" fmla="*/ 373 w 520"/>
                  <a:gd name="T35" fmla="*/ 520 h 537"/>
                  <a:gd name="T36" fmla="*/ 356 w 520"/>
                  <a:gd name="T37" fmla="*/ 537 h 5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Lst>
                <a:rect l="0" t="0" r="r" b="b"/>
                <a:pathLst>
                  <a:path w="520" h="537">
                    <a:moveTo>
                      <a:pt x="356" y="537"/>
                    </a:moveTo>
                    <a:cubicBezTo>
                      <a:pt x="346" y="537"/>
                      <a:pt x="339" y="529"/>
                      <a:pt x="339" y="520"/>
                    </a:cubicBezTo>
                    <a:cubicBezTo>
                      <a:pt x="339" y="484"/>
                      <a:pt x="339" y="484"/>
                      <a:pt x="339" y="484"/>
                    </a:cubicBezTo>
                    <a:cubicBezTo>
                      <a:pt x="339" y="477"/>
                      <a:pt x="343" y="471"/>
                      <a:pt x="349" y="468"/>
                    </a:cubicBezTo>
                    <a:cubicBezTo>
                      <a:pt x="432" y="432"/>
                      <a:pt x="486" y="351"/>
                      <a:pt x="486" y="260"/>
                    </a:cubicBezTo>
                    <a:cubicBezTo>
                      <a:pt x="486" y="136"/>
                      <a:pt x="385" y="34"/>
                      <a:pt x="260" y="34"/>
                    </a:cubicBezTo>
                    <a:cubicBezTo>
                      <a:pt x="135" y="34"/>
                      <a:pt x="34" y="136"/>
                      <a:pt x="34" y="260"/>
                    </a:cubicBezTo>
                    <a:cubicBezTo>
                      <a:pt x="34" y="351"/>
                      <a:pt x="88" y="432"/>
                      <a:pt x="171" y="468"/>
                    </a:cubicBezTo>
                    <a:cubicBezTo>
                      <a:pt x="177" y="471"/>
                      <a:pt x="181" y="477"/>
                      <a:pt x="181" y="484"/>
                    </a:cubicBezTo>
                    <a:cubicBezTo>
                      <a:pt x="181" y="520"/>
                      <a:pt x="181" y="520"/>
                      <a:pt x="181" y="520"/>
                    </a:cubicBezTo>
                    <a:cubicBezTo>
                      <a:pt x="181" y="529"/>
                      <a:pt x="174" y="537"/>
                      <a:pt x="164" y="537"/>
                    </a:cubicBezTo>
                    <a:cubicBezTo>
                      <a:pt x="155" y="537"/>
                      <a:pt x="147" y="529"/>
                      <a:pt x="147" y="520"/>
                    </a:cubicBezTo>
                    <a:cubicBezTo>
                      <a:pt x="147" y="495"/>
                      <a:pt x="147" y="495"/>
                      <a:pt x="147" y="495"/>
                    </a:cubicBezTo>
                    <a:cubicBezTo>
                      <a:pt x="57" y="452"/>
                      <a:pt x="0" y="361"/>
                      <a:pt x="0" y="260"/>
                    </a:cubicBezTo>
                    <a:cubicBezTo>
                      <a:pt x="0" y="117"/>
                      <a:pt x="116" y="0"/>
                      <a:pt x="260" y="0"/>
                    </a:cubicBezTo>
                    <a:cubicBezTo>
                      <a:pt x="403" y="0"/>
                      <a:pt x="520" y="117"/>
                      <a:pt x="520" y="260"/>
                    </a:cubicBezTo>
                    <a:cubicBezTo>
                      <a:pt x="520" y="361"/>
                      <a:pt x="463" y="452"/>
                      <a:pt x="373" y="495"/>
                    </a:cubicBezTo>
                    <a:cubicBezTo>
                      <a:pt x="373" y="520"/>
                      <a:pt x="373" y="520"/>
                      <a:pt x="373" y="520"/>
                    </a:cubicBezTo>
                    <a:cubicBezTo>
                      <a:pt x="373" y="529"/>
                      <a:pt x="365" y="537"/>
                      <a:pt x="356" y="537"/>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 name="Freeform 7"/>
              <p:cNvSpPr>
                <a:spLocks noEditPoints="1"/>
              </p:cNvSpPr>
              <p:nvPr/>
            </p:nvSpPr>
            <p:spPr bwMode="auto">
              <a:xfrm>
                <a:off x="1582581" y="2090504"/>
                <a:ext cx="547939" cy="184527"/>
              </a:xfrm>
              <a:custGeom>
                <a:avLst/>
                <a:gdLst>
                  <a:gd name="T0" fmla="*/ 239 w 288"/>
                  <a:gd name="T1" fmla="*/ 97 h 97"/>
                  <a:gd name="T2" fmla="*/ 49 w 288"/>
                  <a:gd name="T3" fmla="*/ 97 h 97"/>
                  <a:gd name="T4" fmla="*/ 0 w 288"/>
                  <a:gd name="T5" fmla="*/ 49 h 97"/>
                  <a:gd name="T6" fmla="*/ 49 w 288"/>
                  <a:gd name="T7" fmla="*/ 0 h 97"/>
                  <a:gd name="T8" fmla="*/ 239 w 288"/>
                  <a:gd name="T9" fmla="*/ 0 h 97"/>
                  <a:gd name="T10" fmla="*/ 288 w 288"/>
                  <a:gd name="T11" fmla="*/ 49 h 97"/>
                  <a:gd name="T12" fmla="*/ 239 w 288"/>
                  <a:gd name="T13" fmla="*/ 97 h 97"/>
                  <a:gd name="T14" fmla="*/ 49 w 288"/>
                  <a:gd name="T15" fmla="*/ 34 h 97"/>
                  <a:gd name="T16" fmla="*/ 34 w 288"/>
                  <a:gd name="T17" fmla="*/ 49 h 97"/>
                  <a:gd name="T18" fmla="*/ 49 w 288"/>
                  <a:gd name="T19" fmla="*/ 63 h 97"/>
                  <a:gd name="T20" fmla="*/ 239 w 288"/>
                  <a:gd name="T21" fmla="*/ 63 h 97"/>
                  <a:gd name="T22" fmla="*/ 254 w 288"/>
                  <a:gd name="T23" fmla="*/ 49 h 97"/>
                  <a:gd name="T24" fmla="*/ 239 w 288"/>
                  <a:gd name="T25" fmla="*/ 34 h 97"/>
                  <a:gd name="T26" fmla="*/ 49 w 288"/>
                  <a:gd name="T27" fmla="*/ 34 h 9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88" h="97">
                    <a:moveTo>
                      <a:pt x="239" y="97"/>
                    </a:moveTo>
                    <a:cubicBezTo>
                      <a:pt x="49" y="97"/>
                      <a:pt x="49" y="97"/>
                      <a:pt x="49" y="97"/>
                    </a:cubicBezTo>
                    <a:cubicBezTo>
                      <a:pt x="22" y="97"/>
                      <a:pt x="0" y="76"/>
                      <a:pt x="0" y="49"/>
                    </a:cubicBezTo>
                    <a:cubicBezTo>
                      <a:pt x="0" y="22"/>
                      <a:pt x="22" y="0"/>
                      <a:pt x="49" y="0"/>
                    </a:cubicBezTo>
                    <a:cubicBezTo>
                      <a:pt x="239" y="0"/>
                      <a:pt x="239" y="0"/>
                      <a:pt x="239" y="0"/>
                    </a:cubicBezTo>
                    <a:cubicBezTo>
                      <a:pt x="266" y="0"/>
                      <a:pt x="288" y="22"/>
                      <a:pt x="288" y="49"/>
                    </a:cubicBezTo>
                    <a:cubicBezTo>
                      <a:pt x="288" y="76"/>
                      <a:pt x="266" y="97"/>
                      <a:pt x="239" y="97"/>
                    </a:cubicBezTo>
                    <a:close/>
                    <a:moveTo>
                      <a:pt x="49" y="34"/>
                    </a:moveTo>
                    <a:cubicBezTo>
                      <a:pt x="40" y="34"/>
                      <a:pt x="34" y="41"/>
                      <a:pt x="34" y="49"/>
                    </a:cubicBezTo>
                    <a:cubicBezTo>
                      <a:pt x="34" y="57"/>
                      <a:pt x="40" y="63"/>
                      <a:pt x="49" y="63"/>
                    </a:cubicBezTo>
                    <a:cubicBezTo>
                      <a:pt x="239" y="63"/>
                      <a:pt x="239" y="63"/>
                      <a:pt x="239" y="63"/>
                    </a:cubicBezTo>
                    <a:cubicBezTo>
                      <a:pt x="247" y="63"/>
                      <a:pt x="254" y="57"/>
                      <a:pt x="254" y="49"/>
                    </a:cubicBezTo>
                    <a:cubicBezTo>
                      <a:pt x="254" y="41"/>
                      <a:pt x="247" y="34"/>
                      <a:pt x="239" y="34"/>
                    </a:cubicBezTo>
                    <a:lnTo>
                      <a:pt x="49" y="34"/>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17" name="Freeform 8"/>
              <p:cNvSpPr>
                <a:spLocks noEditPoints="1"/>
              </p:cNvSpPr>
              <p:nvPr/>
            </p:nvSpPr>
            <p:spPr bwMode="auto">
              <a:xfrm>
                <a:off x="1614813" y="2210567"/>
                <a:ext cx="483476" cy="186138"/>
              </a:xfrm>
              <a:custGeom>
                <a:avLst/>
                <a:gdLst>
                  <a:gd name="T0" fmla="*/ 205 w 254"/>
                  <a:gd name="T1" fmla="*/ 98 h 98"/>
                  <a:gd name="T2" fmla="*/ 48 w 254"/>
                  <a:gd name="T3" fmla="*/ 98 h 98"/>
                  <a:gd name="T4" fmla="*/ 0 w 254"/>
                  <a:gd name="T5" fmla="*/ 49 h 98"/>
                  <a:gd name="T6" fmla="*/ 48 w 254"/>
                  <a:gd name="T7" fmla="*/ 0 h 98"/>
                  <a:gd name="T8" fmla="*/ 205 w 254"/>
                  <a:gd name="T9" fmla="*/ 0 h 98"/>
                  <a:gd name="T10" fmla="*/ 254 w 254"/>
                  <a:gd name="T11" fmla="*/ 49 h 98"/>
                  <a:gd name="T12" fmla="*/ 205 w 254"/>
                  <a:gd name="T13" fmla="*/ 98 h 98"/>
                  <a:gd name="T14" fmla="*/ 48 w 254"/>
                  <a:gd name="T15" fmla="*/ 34 h 98"/>
                  <a:gd name="T16" fmla="*/ 34 w 254"/>
                  <a:gd name="T17" fmla="*/ 49 h 98"/>
                  <a:gd name="T18" fmla="*/ 48 w 254"/>
                  <a:gd name="T19" fmla="*/ 64 h 98"/>
                  <a:gd name="T20" fmla="*/ 205 w 254"/>
                  <a:gd name="T21" fmla="*/ 64 h 98"/>
                  <a:gd name="T22" fmla="*/ 220 w 254"/>
                  <a:gd name="T23" fmla="*/ 49 h 98"/>
                  <a:gd name="T24" fmla="*/ 205 w 254"/>
                  <a:gd name="T25" fmla="*/ 34 h 98"/>
                  <a:gd name="T26" fmla="*/ 48 w 254"/>
                  <a:gd name="T27" fmla="*/ 34 h 9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254" h="98">
                    <a:moveTo>
                      <a:pt x="205" y="98"/>
                    </a:moveTo>
                    <a:cubicBezTo>
                      <a:pt x="48" y="98"/>
                      <a:pt x="48" y="98"/>
                      <a:pt x="48" y="98"/>
                    </a:cubicBezTo>
                    <a:cubicBezTo>
                      <a:pt x="21" y="98"/>
                      <a:pt x="0" y="76"/>
                      <a:pt x="0" y="49"/>
                    </a:cubicBezTo>
                    <a:cubicBezTo>
                      <a:pt x="0" y="22"/>
                      <a:pt x="21" y="0"/>
                      <a:pt x="48" y="0"/>
                    </a:cubicBezTo>
                    <a:cubicBezTo>
                      <a:pt x="205" y="0"/>
                      <a:pt x="205" y="0"/>
                      <a:pt x="205" y="0"/>
                    </a:cubicBezTo>
                    <a:cubicBezTo>
                      <a:pt x="232" y="0"/>
                      <a:pt x="254" y="22"/>
                      <a:pt x="254" y="49"/>
                    </a:cubicBezTo>
                    <a:cubicBezTo>
                      <a:pt x="254" y="76"/>
                      <a:pt x="232" y="98"/>
                      <a:pt x="205" y="98"/>
                    </a:cubicBezTo>
                    <a:close/>
                    <a:moveTo>
                      <a:pt x="48" y="34"/>
                    </a:moveTo>
                    <a:cubicBezTo>
                      <a:pt x="40" y="34"/>
                      <a:pt x="34" y="41"/>
                      <a:pt x="34" y="49"/>
                    </a:cubicBezTo>
                    <a:cubicBezTo>
                      <a:pt x="34" y="57"/>
                      <a:pt x="40" y="64"/>
                      <a:pt x="48" y="64"/>
                    </a:cubicBezTo>
                    <a:cubicBezTo>
                      <a:pt x="205" y="64"/>
                      <a:pt x="205" y="64"/>
                      <a:pt x="205" y="64"/>
                    </a:cubicBezTo>
                    <a:cubicBezTo>
                      <a:pt x="214" y="64"/>
                      <a:pt x="220" y="57"/>
                      <a:pt x="220" y="49"/>
                    </a:cubicBezTo>
                    <a:cubicBezTo>
                      <a:pt x="220" y="41"/>
                      <a:pt x="214" y="34"/>
                      <a:pt x="205" y="34"/>
                    </a:cubicBezTo>
                    <a:lnTo>
                      <a:pt x="48" y="34"/>
                    </a:ln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18" name="Freeform 9"/>
              <p:cNvSpPr>
                <a:spLocks/>
              </p:cNvSpPr>
              <p:nvPr/>
            </p:nvSpPr>
            <p:spPr bwMode="auto">
              <a:xfrm>
                <a:off x="1683306" y="2328213"/>
                <a:ext cx="346491" cy="161965"/>
              </a:xfrm>
              <a:custGeom>
                <a:avLst/>
                <a:gdLst>
                  <a:gd name="T0" fmla="*/ 91 w 182"/>
                  <a:gd name="T1" fmla="*/ 85 h 85"/>
                  <a:gd name="T2" fmla="*/ 3 w 182"/>
                  <a:gd name="T3" fmla="*/ 24 h 85"/>
                  <a:gd name="T4" fmla="*/ 14 w 182"/>
                  <a:gd name="T5" fmla="*/ 3 h 85"/>
                  <a:gd name="T6" fmla="*/ 35 w 182"/>
                  <a:gd name="T7" fmla="*/ 14 h 85"/>
                  <a:gd name="T8" fmla="*/ 91 w 182"/>
                  <a:gd name="T9" fmla="*/ 51 h 85"/>
                  <a:gd name="T10" fmla="*/ 147 w 182"/>
                  <a:gd name="T11" fmla="*/ 14 h 85"/>
                  <a:gd name="T12" fmla="*/ 168 w 182"/>
                  <a:gd name="T13" fmla="*/ 3 h 85"/>
                  <a:gd name="T14" fmla="*/ 179 w 182"/>
                  <a:gd name="T15" fmla="*/ 24 h 85"/>
                  <a:gd name="T16" fmla="*/ 91 w 182"/>
                  <a:gd name="T17" fmla="*/ 85 h 85"/>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Lst>
                <a:rect l="0" t="0" r="r" b="b"/>
                <a:pathLst>
                  <a:path w="182" h="85">
                    <a:moveTo>
                      <a:pt x="91" y="85"/>
                    </a:moveTo>
                    <a:cubicBezTo>
                      <a:pt x="50" y="85"/>
                      <a:pt x="14" y="60"/>
                      <a:pt x="3" y="24"/>
                    </a:cubicBezTo>
                    <a:cubicBezTo>
                      <a:pt x="0" y="15"/>
                      <a:pt x="5" y="5"/>
                      <a:pt x="14" y="3"/>
                    </a:cubicBezTo>
                    <a:cubicBezTo>
                      <a:pt x="23" y="0"/>
                      <a:pt x="32" y="5"/>
                      <a:pt x="35" y="14"/>
                    </a:cubicBezTo>
                    <a:cubicBezTo>
                      <a:pt x="42" y="36"/>
                      <a:pt x="65" y="51"/>
                      <a:pt x="91" y="51"/>
                    </a:cubicBezTo>
                    <a:cubicBezTo>
                      <a:pt x="117" y="51"/>
                      <a:pt x="140" y="36"/>
                      <a:pt x="147" y="14"/>
                    </a:cubicBezTo>
                    <a:cubicBezTo>
                      <a:pt x="149" y="5"/>
                      <a:pt x="159" y="0"/>
                      <a:pt x="168" y="3"/>
                    </a:cubicBezTo>
                    <a:cubicBezTo>
                      <a:pt x="177" y="5"/>
                      <a:pt x="182" y="15"/>
                      <a:pt x="179" y="24"/>
                    </a:cubicBezTo>
                    <a:cubicBezTo>
                      <a:pt x="168" y="60"/>
                      <a:pt x="132" y="85"/>
                      <a:pt x="91" y="85"/>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0" name="Freeform 10"/>
              <p:cNvSpPr>
                <a:spLocks/>
              </p:cNvSpPr>
              <p:nvPr/>
            </p:nvSpPr>
            <p:spPr bwMode="auto">
              <a:xfrm>
                <a:off x="1698616" y="1791555"/>
                <a:ext cx="64463" cy="363413"/>
              </a:xfrm>
              <a:custGeom>
                <a:avLst/>
                <a:gdLst>
                  <a:gd name="T0" fmla="*/ 17 w 34"/>
                  <a:gd name="T1" fmla="*/ 191 h 191"/>
                  <a:gd name="T2" fmla="*/ 0 w 34"/>
                  <a:gd name="T3" fmla="*/ 174 h 191"/>
                  <a:gd name="T4" fmla="*/ 0 w 34"/>
                  <a:gd name="T5" fmla="*/ 17 h 191"/>
                  <a:gd name="T6" fmla="*/ 17 w 34"/>
                  <a:gd name="T7" fmla="*/ 0 h 191"/>
                  <a:gd name="T8" fmla="*/ 34 w 34"/>
                  <a:gd name="T9" fmla="*/ 17 h 191"/>
                  <a:gd name="T10" fmla="*/ 34 w 34"/>
                  <a:gd name="T11" fmla="*/ 174 h 191"/>
                  <a:gd name="T12" fmla="*/ 17 w 34"/>
                  <a:gd name="T13" fmla="*/ 191 h 191"/>
                </a:gdLst>
                <a:ahLst/>
                <a:cxnLst>
                  <a:cxn ang="0">
                    <a:pos x="T0" y="T1"/>
                  </a:cxn>
                  <a:cxn ang="0">
                    <a:pos x="T2" y="T3"/>
                  </a:cxn>
                  <a:cxn ang="0">
                    <a:pos x="T4" y="T5"/>
                  </a:cxn>
                  <a:cxn ang="0">
                    <a:pos x="T6" y="T7"/>
                  </a:cxn>
                  <a:cxn ang="0">
                    <a:pos x="T8" y="T9"/>
                  </a:cxn>
                  <a:cxn ang="0">
                    <a:pos x="T10" y="T11"/>
                  </a:cxn>
                  <a:cxn ang="0">
                    <a:pos x="T12" y="T13"/>
                  </a:cxn>
                </a:cxnLst>
                <a:rect l="0" t="0" r="r" b="b"/>
                <a:pathLst>
                  <a:path w="34" h="191">
                    <a:moveTo>
                      <a:pt x="17" y="191"/>
                    </a:moveTo>
                    <a:cubicBezTo>
                      <a:pt x="8" y="191"/>
                      <a:pt x="0" y="183"/>
                      <a:pt x="0" y="174"/>
                    </a:cubicBezTo>
                    <a:cubicBezTo>
                      <a:pt x="0" y="17"/>
                      <a:pt x="0" y="17"/>
                      <a:pt x="0" y="17"/>
                    </a:cubicBezTo>
                    <a:cubicBezTo>
                      <a:pt x="0" y="7"/>
                      <a:pt x="8" y="0"/>
                      <a:pt x="17" y="0"/>
                    </a:cubicBezTo>
                    <a:cubicBezTo>
                      <a:pt x="27" y="0"/>
                      <a:pt x="34" y="7"/>
                      <a:pt x="34" y="17"/>
                    </a:cubicBezTo>
                    <a:cubicBezTo>
                      <a:pt x="34" y="174"/>
                      <a:pt x="34" y="174"/>
                      <a:pt x="34" y="174"/>
                    </a:cubicBezTo>
                    <a:cubicBezTo>
                      <a:pt x="34" y="183"/>
                      <a:pt x="27" y="191"/>
                      <a:pt x="17" y="19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2" name="Freeform 11"/>
              <p:cNvSpPr>
                <a:spLocks/>
              </p:cNvSpPr>
              <p:nvPr/>
            </p:nvSpPr>
            <p:spPr bwMode="auto">
              <a:xfrm>
                <a:off x="1947606" y="1791555"/>
                <a:ext cx="66881" cy="363413"/>
              </a:xfrm>
              <a:custGeom>
                <a:avLst/>
                <a:gdLst>
                  <a:gd name="T0" fmla="*/ 17 w 35"/>
                  <a:gd name="T1" fmla="*/ 191 h 191"/>
                  <a:gd name="T2" fmla="*/ 0 w 35"/>
                  <a:gd name="T3" fmla="*/ 174 h 191"/>
                  <a:gd name="T4" fmla="*/ 0 w 35"/>
                  <a:gd name="T5" fmla="*/ 17 h 191"/>
                  <a:gd name="T6" fmla="*/ 17 w 35"/>
                  <a:gd name="T7" fmla="*/ 0 h 191"/>
                  <a:gd name="T8" fmla="*/ 35 w 35"/>
                  <a:gd name="T9" fmla="*/ 17 h 191"/>
                  <a:gd name="T10" fmla="*/ 35 w 35"/>
                  <a:gd name="T11" fmla="*/ 174 h 191"/>
                  <a:gd name="T12" fmla="*/ 17 w 35"/>
                  <a:gd name="T13" fmla="*/ 191 h 191"/>
                </a:gdLst>
                <a:ahLst/>
                <a:cxnLst>
                  <a:cxn ang="0">
                    <a:pos x="T0" y="T1"/>
                  </a:cxn>
                  <a:cxn ang="0">
                    <a:pos x="T2" y="T3"/>
                  </a:cxn>
                  <a:cxn ang="0">
                    <a:pos x="T4" y="T5"/>
                  </a:cxn>
                  <a:cxn ang="0">
                    <a:pos x="T6" y="T7"/>
                  </a:cxn>
                  <a:cxn ang="0">
                    <a:pos x="T8" y="T9"/>
                  </a:cxn>
                  <a:cxn ang="0">
                    <a:pos x="T10" y="T11"/>
                  </a:cxn>
                  <a:cxn ang="0">
                    <a:pos x="T12" y="T13"/>
                  </a:cxn>
                </a:cxnLst>
                <a:rect l="0" t="0" r="r" b="b"/>
                <a:pathLst>
                  <a:path w="35" h="191">
                    <a:moveTo>
                      <a:pt x="17" y="191"/>
                    </a:moveTo>
                    <a:cubicBezTo>
                      <a:pt x="8" y="191"/>
                      <a:pt x="0" y="183"/>
                      <a:pt x="0" y="174"/>
                    </a:cubicBezTo>
                    <a:cubicBezTo>
                      <a:pt x="0" y="17"/>
                      <a:pt x="0" y="17"/>
                      <a:pt x="0" y="17"/>
                    </a:cubicBezTo>
                    <a:cubicBezTo>
                      <a:pt x="0" y="7"/>
                      <a:pt x="8" y="0"/>
                      <a:pt x="17" y="0"/>
                    </a:cubicBezTo>
                    <a:cubicBezTo>
                      <a:pt x="27" y="0"/>
                      <a:pt x="35" y="7"/>
                      <a:pt x="35" y="17"/>
                    </a:cubicBezTo>
                    <a:cubicBezTo>
                      <a:pt x="35" y="174"/>
                      <a:pt x="35" y="174"/>
                      <a:pt x="35" y="174"/>
                    </a:cubicBezTo>
                    <a:cubicBezTo>
                      <a:pt x="35" y="183"/>
                      <a:pt x="27" y="191"/>
                      <a:pt x="17" y="19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3" name="Freeform 12"/>
              <p:cNvSpPr>
                <a:spLocks noEditPoints="1"/>
              </p:cNvSpPr>
              <p:nvPr/>
            </p:nvSpPr>
            <p:spPr bwMode="auto">
              <a:xfrm>
                <a:off x="1698616" y="1727091"/>
                <a:ext cx="190167" cy="190167"/>
              </a:xfrm>
              <a:custGeom>
                <a:avLst/>
                <a:gdLst>
                  <a:gd name="T0" fmla="*/ 50 w 100"/>
                  <a:gd name="T1" fmla="*/ 100 h 100"/>
                  <a:gd name="T2" fmla="*/ 0 w 100"/>
                  <a:gd name="T3" fmla="*/ 50 h 100"/>
                  <a:gd name="T4" fmla="*/ 50 w 100"/>
                  <a:gd name="T5" fmla="*/ 0 h 100"/>
                  <a:gd name="T6" fmla="*/ 100 w 100"/>
                  <a:gd name="T7" fmla="*/ 50 h 100"/>
                  <a:gd name="T8" fmla="*/ 50 w 100"/>
                  <a:gd name="T9" fmla="*/ 100 h 100"/>
                  <a:gd name="T10" fmla="*/ 50 w 100"/>
                  <a:gd name="T11" fmla="*/ 34 h 100"/>
                  <a:gd name="T12" fmla="*/ 34 w 100"/>
                  <a:gd name="T13" fmla="*/ 50 h 100"/>
                  <a:gd name="T14" fmla="*/ 50 w 100"/>
                  <a:gd name="T15" fmla="*/ 66 h 100"/>
                  <a:gd name="T16" fmla="*/ 66 w 100"/>
                  <a:gd name="T17" fmla="*/ 50 h 100"/>
                  <a:gd name="T18" fmla="*/ 50 w 100"/>
                  <a:gd name="T1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100"/>
                    </a:moveTo>
                    <a:cubicBezTo>
                      <a:pt x="23" y="100"/>
                      <a:pt x="0" y="77"/>
                      <a:pt x="0" y="50"/>
                    </a:cubicBezTo>
                    <a:cubicBezTo>
                      <a:pt x="0" y="22"/>
                      <a:pt x="23" y="0"/>
                      <a:pt x="50" y="0"/>
                    </a:cubicBezTo>
                    <a:cubicBezTo>
                      <a:pt x="78" y="0"/>
                      <a:pt x="100" y="22"/>
                      <a:pt x="100" y="50"/>
                    </a:cubicBezTo>
                    <a:cubicBezTo>
                      <a:pt x="100" y="77"/>
                      <a:pt x="78" y="100"/>
                      <a:pt x="50" y="100"/>
                    </a:cubicBezTo>
                    <a:close/>
                    <a:moveTo>
                      <a:pt x="50" y="34"/>
                    </a:moveTo>
                    <a:cubicBezTo>
                      <a:pt x="41" y="34"/>
                      <a:pt x="34" y="41"/>
                      <a:pt x="34" y="50"/>
                    </a:cubicBezTo>
                    <a:cubicBezTo>
                      <a:pt x="34" y="59"/>
                      <a:pt x="41" y="66"/>
                      <a:pt x="50" y="66"/>
                    </a:cubicBezTo>
                    <a:cubicBezTo>
                      <a:pt x="59" y="66"/>
                      <a:pt x="66" y="59"/>
                      <a:pt x="66" y="50"/>
                    </a:cubicBezTo>
                    <a:cubicBezTo>
                      <a:pt x="66" y="41"/>
                      <a:pt x="59" y="34"/>
                      <a:pt x="50"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5" name="Freeform 13"/>
              <p:cNvSpPr>
                <a:spLocks noEditPoints="1"/>
              </p:cNvSpPr>
              <p:nvPr/>
            </p:nvSpPr>
            <p:spPr bwMode="auto">
              <a:xfrm>
                <a:off x="1824319" y="1727091"/>
                <a:ext cx="190167" cy="190167"/>
              </a:xfrm>
              <a:custGeom>
                <a:avLst/>
                <a:gdLst>
                  <a:gd name="T0" fmla="*/ 50 w 100"/>
                  <a:gd name="T1" fmla="*/ 100 h 100"/>
                  <a:gd name="T2" fmla="*/ 0 w 100"/>
                  <a:gd name="T3" fmla="*/ 50 h 100"/>
                  <a:gd name="T4" fmla="*/ 50 w 100"/>
                  <a:gd name="T5" fmla="*/ 0 h 100"/>
                  <a:gd name="T6" fmla="*/ 100 w 100"/>
                  <a:gd name="T7" fmla="*/ 50 h 100"/>
                  <a:gd name="T8" fmla="*/ 50 w 100"/>
                  <a:gd name="T9" fmla="*/ 100 h 100"/>
                  <a:gd name="T10" fmla="*/ 50 w 100"/>
                  <a:gd name="T11" fmla="*/ 34 h 100"/>
                  <a:gd name="T12" fmla="*/ 34 w 100"/>
                  <a:gd name="T13" fmla="*/ 50 h 100"/>
                  <a:gd name="T14" fmla="*/ 50 w 100"/>
                  <a:gd name="T15" fmla="*/ 66 h 100"/>
                  <a:gd name="T16" fmla="*/ 66 w 100"/>
                  <a:gd name="T17" fmla="*/ 50 h 100"/>
                  <a:gd name="T18" fmla="*/ 50 w 100"/>
                  <a:gd name="T19" fmla="*/ 34 h 1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0" h="100">
                    <a:moveTo>
                      <a:pt x="50" y="100"/>
                    </a:moveTo>
                    <a:cubicBezTo>
                      <a:pt x="22" y="100"/>
                      <a:pt x="0" y="77"/>
                      <a:pt x="0" y="50"/>
                    </a:cubicBezTo>
                    <a:cubicBezTo>
                      <a:pt x="0" y="22"/>
                      <a:pt x="22" y="0"/>
                      <a:pt x="50" y="0"/>
                    </a:cubicBezTo>
                    <a:cubicBezTo>
                      <a:pt x="77" y="0"/>
                      <a:pt x="100" y="22"/>
                      <a:pt x="100" y="50"/>
                    </a:cubicBezTo>
                    <a:cubicBezTo>
                      <a:pt x="100" y="77"/>
                      <a:pt x="77" y="100"/>
                      <a:pt x="50" y="100"/>
                    </a:cubicBezTo>
                    <a:close/>
                    <a:moveTo>
                      <a:pt x="50" y="34"/>
                    </a:moveTo>
                    <a:cubicBezTo>
                      <a:pt x="41" y="34"/>
                      <a:pt x="34" y="41"/>
                      <a:pt x="34" y="50"/>
                    </a:cubicBezTo>
                    <a:cubicBezTo>
                      <a:pt x="34" y="59"/>
                      <a:pt x="41" y="66"/>
                      <a:pt x="50" y="66"/>
                    </a:cubicBezTo>
                    <a:cubicBezTo>
                      <a:pt x="59" y="66"/>
                      <a:pt x="66" y="59"/>
                      <a:pt x="66" y="50"/>
                    </a:cubicBezTo>
                    <a:cubicBezTo>
                      <a:pt x="66" y="41"/>
                      <a:pt x="59" y="34"/>
                      <a:pt x="50"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6" name="Freeform 14"/>
              <p:cNvSpPr>
                <a:spLocks/>
              </p:cNvSpPr>
              <p:nvPr/>
            </p:nvSpPr>
            <p:spPr bwMode="auto">
              <a:xfrm>
                <a:off x="1824319" y="835885"/>
                <a:ext cx="64463" cy="236097"/>
              </a:xfrm>
              <a:custGeom>
                <a:avLst/>
                <a:gdLst>
                  <a:gd name="T0" fmla="*/ 17 w 34"/>
                  <a:gd name="T1" fmla="*/ 124 h 124"/>
                  <a:gd name="T2" fmla="*/ 0 w 34"/>
                  <a:gd name="T3" fmla="*/ 107 h 124"/>
                  <a:gd name="T4" fmla="*/ 0 w 34"/>
                  <a:gd name="T5" fmla="*/ 17 h 124"/>
                  <a:gd name="T6" fmla="*/ 17 w 34"/>
                  <a:gd name="T7" fmla="*/ 0 h 124"/>
                  <a:gd name="T8" fmla="*/ 34 w 34"/>
                  <a:gd name="T9" fmla="*/ 17 h 124"/>
                  <a:gd name="T10" fmla="*/ 34 w 34"/>
                  <a:gd name="T11" fmla="*/ 107 h 124"/>
                  <a:gd name="T12" fmla="*/ 17 w 3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4" h="124">
                    <a:moveTo>
                      <a:pt x="17" y="124"/>
                    </a:moveTo>
                    <a:cubicBezTo>
                      <a:pt x="7" y="124"/>
                      <a:pt x="0" y="116"/>
                      <a:pt x="0" y="107"/>
                    </a:cubicBezTo>
                    <a:cubicBezTo>
                      <a:pt x="0" y="17"/>
                      <a:pt x="0" y="17"/>
                      <a:pt x="0" y="17"/>
                    </a:cubicBezTo>
                    <a:cubicBezTo>
                      <a:pt x="0" y="8"/>
                      <a:pt x="7" y="0"/>
                      <a:pt x="17" y="0"/>
                    </a:cubicBezTo>
                    <a:cubicBezTo>
                      <a:pt x="26" y="0"/>
                      <a:pt x="34" y="8"/>
                      <a:pt x="34" y="17"/>
                    </a:cubicBezTo>
                    <a:cubicBezTo>
                      <a:pt x="34" y="107"/>
                      <a:pt x="34" y="107"/>
                      <a:pt x="34" y="107"/>
                    </a:cubicBezTo>
                    <a:cubicBezTo>
                      <a:pt x="34" y="116"/>
                      <a:pt x="26" y="124"/>
                      <a:pt x="17" y="12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7" name="Freeform 15"/>
              <p:cNvSpPr>
                <a:spLocks/>
              </p:cNvSpPr>
              <p:nvPr/>
            </p:nvSpPr>
            <p:spPr bwMode="auto">
              <a:xfrm>
                <a:off x="1824319" y="835885"/>
                <a:ext cx="64463" cy="236097"/>
              </a:xfrm>
              <a:custGeom>
                <a:avLst/>
                <a:gdLst>
                  <a:gd name="T0" fmla="*/ 17 w 34"/>
                  <a:gd name="T1" fmla="*/ 124 h 124"/>
                  <a:gd name="T2" fmla="*/ 0 w 34"/>
                  <a:gd name="T3" fmla="*/ 107 h 124"/>
                  <a:gd name="T4" fmla="*/ 0 w 34"/>
                  <a:gd name="T5" fmla="*/ 17 h 124"/>
                  <a:gd name="T6" fmla="*/ 17 w 34"/>
                  <a:gd name="T7" fmla="*/ 0 h 124"/>
                  <a:gd name="T8" fmla="*/ 34 w 34"/>
                  <a:gd name="T9" fmla="*/ 17 h 124"/>
                  <a:gd name="T10" fmla="*/ 34 w 34"/>
                  <a:gd name="T11" fmla="*/ 107 h 124"/>
                  <a:gd name="T12" fmla="*/ 17 w 34"/>
                  <a:gd name="T13" fmla="*/ 124 h 124"/>
                </a:gdLst>
                <a:ahLst/>
                <a:cxnLst>
                  <a:cxn ang="0">
                    <a:pos x="T0" y="T1"/>
                  </a:cxn>
                  <a:cxn ang="0">
                    <a:pos x="T2" y="T3"/>
                  </a:cxn>
                  <a:cxn ang="0">
                    <a:pos x="T4" y="T5"/>
                  </a:cxn>
                  <a:cxn ang="0">
                    <a:pos x="T6" y="T7"/>
                  </a:cxn>
                  <a:cxn ang="0">
                    <a:pos x="T8" y="T9"/>
                  </a:cxn>
                  <a:cxn ang="0">
                    <a:pos x="T10" y="T11"/>
                  </a:cxn>
                  <a:cxn ang="0">
                    <a:pos x="T12" y="T13"/>
                  </a:cxn>
                </a:cxnLst>
                <a:rect l="0" t="0" r="r" b="b"/>
                <a:pathLst>
                  <a:path w="34" h="124">
                    <a:moveTo>
                      <a:pt x="17" y="124"/>
                    </a:moveTo>
                    <a:cubicBezTo>
                      <a:pt x="7" y="124"/>
                      <a:pt x="0" y="116"/>
                      <a:pt x="0" y="107"/>
                    </a:cubicBezTo>
                    <a:cubicBezTo>
                      <a:pt x="0" y="17"/>
                      <a:pt x="0" y="17"/>
                      <a:pt x="0" y="17"/>
                    </a:cubicBezTo>
                    <a:cubicBezTo>
                      <a:pt x="0" y="8"/>
                      <a:pt x="7" y="0"/>
                      <a:pt x="17" y="0"/>
                    </a:cubicBezTo>
                    <a:cubicBezTo>
                      <a:pt x="26" y="0"/>
                      <a:pt x="34" y="8"/>
                      <a:pt x="34" y="17"/>
                    </a:cubicBezTo>
                    <a:cubicBezTo>
                      <a:pt x="34" y="107"/>
                      <a:pt x="34" y="107"/>
                      <a:pt x="34" y="107"/>
                    </a:cubicBezTo>
                    <a:cubicBezTo>
                      <a:pt x="34" y="116"/>
                      <a:pt x="26" y="124"/>
                      <a:pt x="17" y="12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8" name="Freeform 16"/>
              <p:cNvSpPr>
                <a:spLocks/>
              </p:cNvSpPr>
              <p:nvPr/>
            </p:nvSpPr>
            <p:spPr bwMode="auto">
              <a:xfrm>
                <a:off x="1441568" y="932580"/>
                <a:ext cx="157935" cy="217564"/>
              </a:xfrm>
              <a:custGeom>
                <a:avLst/>
                <a:gdLst>
                  <a:gd name="T0" fmla="*/ 64 w 83"/>
                  <a:gd name="T1" fmla="*/ 114 h 114"/>
                  <a:gd name="T2" fmla="*/ 49 w 83"/>
                  <a:gd name="T3" fmla="*/ 106 h 114"/>
                  <a:gd name="T4" fmla="*/ 4 w 83"/>
                  <a:gd name="T5" fmla="*/ 28 h 114"/>
                  <a:gd name="T6" fmla="*/ 10 w 83"/>
                  <a:gd name="T7" fmla="*/ 5 h 114"/>
                  <a:gd name="T8" fmla="*/ 34 w 83"/>
                  <a:gd name="T9" fmla="*/ 11 h 114"/>
                  <a:gd name="T10" fmla="*/ 78 w 83"/>
                  <a:gd name="T11" fmla="*/ 89 h 114"/>
                  <a:gd name="T12" fmla="*/ 72 w 83"/>
                  <a:gd name="T13" fmla="*/ 112 h 114"/>
                  <a:gd name="T14" fmla="*/ 64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64" y="114"/>
                    </a:moveTo>
                    <a:cubicBezTo>
                      <a:pt x="58" y="114"/>
                      <a:pt x="52" y="111"/>
                      <a:pt x="49" y="106"/>
                    </a:cubicBezTo>
                    <a:cubicBezTo>
                      <a:pt x="4" y="28"/>
                      <a:pt x="4" y="28"/>
                      <a:pt x="4" y="28"/>
                    </a:cubicBezTo>
                    <a:cubicBezTo>
                      <a:pt x="0" y="20"/>
                      <a:pt x="2" y="10"/>
                      <a:pt x="10" y="5"/>
                    </a:cubicBezTo>
                    <a:cubicBezTo>
                      <a:pt x="19" y="0"/>
                      <a:pt x="29" y="3"/>
                      <a:pt x="34" y="11"/>
                    </a:cubicBezTo>
                    <a:cubicBezTo>
                      <a:pt x="78" y="89"/>
                      <a:pt x="78" y="89"/>
                      <a:pt x="78" y="89"/>
                    </a:cubicBezTo>
                    <a:cubicBezTo>
                      <a:pt x="83" y="97"/>
                      <a:pt x="80" y="107"/>
                      <a:pt x="72" y="112"/>
                    </a:cubicBezTo>
                    <a:cubicBezTo>
                      <a:pt x="70" y="113"/>
                      <a:pt x="67" y="114"/>
                      <a:pt x="64"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29" name="Freeform 17"/>
              <p:cNvSpPr>
                <a:spLocks/>
              </p:cNvSpPr>
              <p:nvPr/>
            </p:nvSpPr>
            <p:spPr bwMode="auto">
              <a:xfrm>
                <a:off x="1441568" y="932580"/>
                <a:ext cx="157935" cy="217564"/>
              </a:xfrm>
              <a:custGeom>
                <a:avLst/>
                <a:gdLst>
                  <a:gd name="T0" fmla="*/ 64 w 83"/>
                  <a:gd name="T1" fmla="*/ 114 h 114"/>
                  <a:gd name="T2" fmla="*/ 49 w 83"/>
                  <a:gd name="T3" fmla="*/ 106 h 114"/>
                  <a:gd name="T4" fmla="*/ 4 w 83"/>
                  <a:gd name="T5" fmla="*/ 28 h 114"/>
                  <a:gd name="T6" fmla="*/ 10 w 83"/>
                  <a:gd name="T7" fmla="*/ 5 h 114"/>
                  <a:gd name="T8" fmla="*/ 34 w 83"/>
                  <a:gd name="T9" fmla="*/ 11 h 114"/>
                  <a:gd name="T10" fmla="*/ 78 w 83"/>
                  <a:gd name="T11" fmla="*/ 89 h 114"/>
                  <a:gd name="T12" fmla="*/ 72 w 83"/>
                  <a:gd name="T13" fmla="*/ 112 h 114"/>
                  <a:gd name="T14" fmla="*/ 64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64" y="114"/>
                    </a:moveTo>
                    <a:cubicBezTo>
                      <a:pt x="58" y="114"/>
                      <a:pt x="52" y="111"/>
                      <a:pt x="49" y="106"/>
                    </a:cubicBezTo>
                    <a:cubicBezTo>
                      <a:pt x="4" y="28"/>
                      <a:pt x="4" y="28"/>
                      <a:pt x="4" y="28"/>
                    </a:cubicBezTo>
                    <a:cubicBezTo>
                      <a:pt x="0" y="20"/>
                      <a:pt x="2" y="10"/>
                      <a:pt x="10" y="5"/>
                    </a:cubicBezTo>
                    <a:cubicBezTo>
                      <a:pt x="19" y="0"/>
                      <a:pt x="29" y="3"/>
                      <a:pt x="34" y="11"/>
                    </a:cubicBezTo>
                    <a:cubicBezTo>
                      <a:pt x="78" y="89"/>
                      <a:pt x="78" y="89"/>
                      <a:pt x="78" y="89"/>
                    </a:cubicBezTo>
                    <a:cubicBezTo>
                      <a:pt x="83" y="97"/>
                      <a:pt x="80" y="107"/>
                      <a:pt x="72" y="112"/>
                    </a:cubicBezTo>
                    <a:cubicBezTo>
                      <a:pt x="70" y="113"/>
                      <a:pt x="67" y="114"/>
                      <a:pt x="64"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0" name="Freeform 18"/>
              <p:cNvSpPr>
                <a:spLocks/>
              </p:cNvSpPr>
              <p:nvPr/>
            </p:nvSpPr>
            <p:spPr bwMode="auto">
              <a:xfrm>
                <a:off x="1163569" y="1210578"/>
                <a:ext cx="220787" cy="154712"/>
              </a:xfrm>
              <a:custGeom>
                <a:avLst/>
                <a:gdLst>
                  <a:gd name="T0" fmla="*/ 97 w 116"/>
                  <a:gd name="T1" fmla="*/ 81 h 81"/>
                  <a:gd name="T2" fmla="*/ 88 w 116"/>
                  <a:gd name="T3" fmla="*/ 79 h 81"/>
                  <a:gd name="T4" fmla="*/ 11 w 116"/>
                  <a:gd name="T5" fmla="*/ 34 h 81"/>
                  <a:gd name="T6" fmla="*/ 5 w 116"/>
                  <a:gd name="T7" fmla="*/ 11 h 81"/>
                  <a:gd name="T8" fmla="*/ 28 w 116"/>
                  <a:gd name="T9" fmla="*/ 5 h 81"/>
                  <a:gd name="T10" fmla="*/ 105 w 116"/>
                  <a:gd name="T11" fmla="*/ 49 h 81"/>
                  <a:gd name="T12" fmla="*/ 112 w 116"/>
                  <a:gd name="T13" fmla="*/ 73 h 81"/>
                  <a:gd name="T14" fmla="*/ 97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7" y="81"/>
                    </a:moveTo>
                    <a:cubicBezTo>
                      <a:pt x="94" y="81"/>
                      <a:pt x="91" y="80"/>
                      <a:pt x="88" y="79"/>
                    </a:cubicBezTo>
                    <a:cubicBezTo>
                      <a:pt x="11" y="34"/>
                      <a:pt x="11" y="34"/>
                      <a:pt x="11" y="34"/>
                    </a:cubicBezTo>
                    <a:cubicBezTo>
                      <a:pt x="3" y="29"/>
                      <a:pt x="0" y="19"/>
                      <a:pt x="5" y="11"/>
                    </a:cubicBezTo>
                    <a:cubicBezTo>
                      <a:pt x="9" y="3"/>
                      <a:pt x="20" y="0"/>
                      <a:pt x="28" y="5"/>
                    </a:cubicBezTo>
                    <a:cubicBezTo>
                      <a:pt x="105" y="49"/>
                      <a:pt x="105" y="49"/>
                      <a:pt x="105" y="49"/>
                    </a:cubicBezTo>
                    <a:cubicBezTo>
                      <a:pt x="114" y="54"/>
                      <a:pt x="116" y="64"/>
                      <a:pt x="112" y="73"/>
                    </a:cubicBezTo>
                    <a:cubicBezTo>
                      <a:pt x="108" y="78"/>
                      <a:pt x="103" y="81"/>
                      <a:pt x="97"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1" name="Freeform 19"/>
              <p:cNvSpPr>
                <a:spLocks/>
              </p:cNvSpPr>
              <p:nvPr/>
            </p:nvSpPr>
            <p:spPr bwMode="auto">
              <a:xfrm>
                <a:off x="1163569" y="1210578"/>
                <a:ext cx="220787" cy="154712"/>
              </a:xfrm>
              <a:custGeom>
                <a:avLst/>
                <a:gdLst>
                  <a:gd name="T0" fmla="*/ 97 w 116"/>
                  <a:gd name="T1" fmla="*/ 81 h 81"/>
                  <a:gd name="T2" fmla="*/ 88 w 116"/>
                  <a:gd name="T3" fmla="*/ 79 h 81"/>
                  <a:gd name="T4" fmla="*/ 11 w 116"/>
                  <a:gd name="T5" fmla="*/ 34 h 81"/>
                  <a:gd name="T6" fmla="*/ 5 w 116"/>
                  <a:gd name="T7" fmla="*/ 11 h 81"/>
                  <a:gd name="T8" fmla="*/ 28 w 116"/>
                  <a:gd name="T9" fmla="*/ 5 h 81"/>
                  <a:gd name="T10" fmla="*/ 105 w 116"/>
                  <a:gd name="T11" fmla="*/ 49 h 81"/>
                  <a:gd name="T12" fmla="*/ 112 w 116"/>
                  <a:gd name="T13" fmla="*/ 73 h 81"/>
                  <a:gd name="T14" fmla="*/ 97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7" y="81"/>
                    </a:moveTo>
                    <a:cubicBezTo>
                      <a:pt x="94" y="81"/>
                      <a:pt x="91" y="80"/>
                      <a:pt x="88" y="79"/>
                    </a:cubicBezTo>
                    <a:cubicBezTo>
                      <a:pt x="11" y="34"/>
                      <a:pt x="11" y="34"/>
                      <a:pt x="11" y="34"/>
                    </a:cubicBezTo>
                    <a:cubicBezTo>
                      <a:pt x="3" y="29"/>
                      <a:pt x="0" y="19"/>
                      <a:pt x="5" y="11"/>
                    </a:cubicBezTo>
                    <a:cubicBezTo>
                      <a:pt x="9" y="3"/>
                      <a:pt x="20" y="0"/>
                      <a:pt x="28" y="5"/>
                    </a:cubicBezTo>
                    <a:cubicBezTo>
                      <a:pt x="105" y="49"/>
                      <a:pt x="105" y="49"/>
                      <a:pt x="105" y="49"/>
                    </a:cubicBezTo>
                    <a:cubicBezTo>
                      <a:pt x="114" y="54"/>
                      <a:pt x="116" y="64"/>
                      <a:pt x="112" y="73"/>
                    </a:cubicBezTo>
                    <a:cubicBezTo>
                      <a:pt x="108" y="78"/>
                      <a:pt x="103" y="81"/>
                      <a:pt x="97"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2" name="Freeform 20"/>
              <p:cNvSpPr>
                <a:spLocks/>
              </p:cNvSpPr>
              <p:nvPr/>
            </p:nvSpPr>
            <p:spPr bwMode="auto">
              <a:xfrm>
                <a:off x="1066874"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3" name="Freeform 21"/>
              <p:cNvSpPr>
                <a:spLocks/>
              </p:cNvSpPr>
              <p:nvPr/>
            </p:nvSpPr>
            <p:spPr bwMode="auto">
              <a:xfrm>
                <a:off x="1066874"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4" name="Freeform 22"/>
              <p:cNvSpPr>
                <a:spLocks/>
              </p:cNvSpPr>
              <p:nvPr/>
            </p:nvSpPr>
            <p:spPr bwMode="auto">
              <a:xfrm>
                <a:off x="1163569" y="1882609"/>
                <a:ext cx="220787" cy="154712"/>
              </a:xfrm>
              <a:custGeom>
                <a:avLst/>
                <a:gdLst>
                  <a:gd name="T0" fmla="*/ 19 w 116"/>
                  <a:gd name="T1" fmla="*/ 81 h 81"/>
                  <a:gd name="T2" fmla="*/ 5 w 116"/>
                  <a:gd name="T3" fmla="*/ 73 h 81"/>
                  <a:gd name="T4" fmla="*/ 11 w 116"/>
                  <a:gd name="T5" fmla="*/ 49 h 81"/>
                  <a:gd name="T6" fmla="*/ 88 w 116"/>
                  <a:gd name="T7" fmla="*/ 5 h 81"/>
                  <a:gd name="T8" fmla="*/ 112 w 116"/>
                  <a:gd name="T9" fmla="*/ 11 h 81"/>
                  <a:gd name="T10" fmla="*/ 105 w 116"/>
                  <a:gd name="T11" fmla="*/ 34 h 81"/>
                  <a:gd name="T12" fmla="*/ 28 w 116"/>
                  <a:gd name="T13" fmla="*/ 79 h 81"/>
                  <a:gd name="T14" fmla="*/ 19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19" y="81"/>
                    </a:moveTo>
                    <a:cubicBezTo>
                      <a:pt x="14" y="81"/>
                      <a:pt x="8" y="78"/>
                      <a:pt x="5" y="73"/>
                    </a:cubicBezTo>
                    <a:cubicBezTo>
                      <a:pt x="0" y="64"/>
                      <a:pt x="3" y="54"/>
                      <a:pt x="11" y="49"/>
                    </a:cubicBezTo>
                    <a:cubicBezTo>
                      <a:pt x="88" y="5"/>
                      <a:pt x="88" y="5"/>
                      <a:pt x="88" y="5"/>
                    </a:cubicBezTo>
                    <a:cubicBezTo>
                      <a:pt x="97" y="0"/>
                      <a:pt x="107" y="3"/>
                      <a:pt x="112" y="11"/>
                    </a:cubicBezTo>
                    <a:cubicBezTo>
                      <a:pt x="116" y="19"/>
                      <a:pt x="114" y="29"/>
                      <a:pt x="105" y="34"/>
                    </a:cubicBezTo>
                    <a:cubicBezTo>
                      <a:pt x="28" y="79"/>
                      <a:pt x="28" y="79"/>
                      <a:pt x="28" y="79"/>
                    </a:cubicBezTo>
                    <a:cubicBezTo>
                      <a:pt x="25" y="80"/>
                      <a:pt x="22" y="81"/>
                      <a:pt x="19"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5" name="Freeform 23"/>
              <p:cNvSpPr>
                <a:spLocks/>
              </p:cNvSpPr>
              <p:nvPr/>
            </p:nvSpPr>
            <p:spPr bwMode="auto">
              <a:xfrm>
                <a:off x="1163569" y="1882609"/>
                <a:ext cx="220787" cy="154712"/>
              </a:xfrm>
              <a:custGeom>
                <a:avLst/>
                <a:gdLst>
                  <a:gd name="T0" fmla="*/ 19 w 116"/>
                  <a:gd name="T1" fmla="*/ 81 h 81"/>
                  <a:gd name="T2" fmla="*/ 5 w 116"/>
                  <a:gd name="T3" fmla="*/ 73 h 81"/>
                  <a:gd name="T4" fmla="*/ 11 w 116"/>
                  <a:gd name="T5" fmla="*/ 49 h 81"/>
                  <a:gd name="T6" fmla="*/ 88 w 116"/>
                  <a:gd name="T7" fmla="*/ 5 h 81"/>
                  <a:gd name="T8" fmla="*/ 112 w 116"/>
                  <a:gd name="T9" fmla="*/ 11 h 81"/>
                  <a:gd name="T10" fmla="*/ 105 w 116"/>
                  <a:gd name="T11" fmla="*/ 34 h 81"/>
                  <a:gd name="T12" fmla="*/ 28 w 116"/>
                  <a:gd name="T13" fmla="*/ 79 h 81"/>
                  <a:gd name="T14" fmla="*/ 19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19" y="81"/>
                    </a:moveTo>
                    <a:cubicBezTo>
                      <a:pt x="14" y="81"/>
                      <a:pt x="8" y="78"/>
                      <a:pt x="5" y="73"/>
                    </a:cubicBezTo>
                    <a:cubicBezTo>
                      <a:pt x="0" y="64"/>
                      <a:pt x="3" y="54"/>
                      <a:pt x="11" y="49"/>
                    </a:cubicBezTo>
                    <a:cubicBezTo>
                      <a:pt x="88" y="5"/>
                      <a:pt x="88" y="5"/>
                      <a:pt x="88" y="5"/>
                    </a:cubicBezTo>
                    <a:cubicBezTo>
                      <a:pt x="97" y="0"/>
                      <a:pt x="107" y="3"/>
                      <a:pt x="112" y="11"/>
                    </a:cubicBezTo>
                    <a:cubicBezTo>
                      <a:pt x="116" y="19"/>
                      <a:pt x="114" y="29"/>
                      <a:pt x="105" y="34"/>
                    </a:cubicBezTo>
                    <a:cubicBezTo>
                      <a:pt x="28" y="79"/>
                      <a:pt x="28" y="79"/>
                      <a:pt x="28" y="79"/>
                    </a:cubicBezTo>
                    <a:cubicBezTo>
                      <a:pt x="25" y="80"/>
                      <a:pt x="22" y="81"/>
                      <a:pt x="19"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6" name="Freeform 24"/>
              <p:cNvSpPr>
                <a:spLocks/>
              </p:cNvSpPr>
              <p:nvPr/>
            </p:nvSpPr>
            <p:spPr bwMode="auto">
              <a:xfrm>
                <a:off x="2328746" y="1882609"/>
                <a:ext cx="220787" cy="154712"/>
              </a:xfrm>
              <a:custGeom>
                <a:avLst/>
                <a:gdLst>
                  <a:gd name="T0" fmla="*/ 96 w 116"/>
                  <a:gd name="T1" fmla="*/ 81 h 81"/>
                  <a:gd name="T2" fmla="*/ 88 w 116"/>
                  <a:gd name="T3" fmla="*/ 79 h 81"/>
                  <a:gd name="T4" fmla="*/ 10 w 116"/>
                  <a:gd name="T5" fmla="*/ 34 h 81"/>
                  <a:gd name="T6" fmla="*/ 4 w 116"/>
                  <a:gd name="T7" fmla="*/ 11 h 81"/>
                  <a:gd name="T8" fmla="*/ 28 w 116"/>
                  <a:gd name="T9" fmla="*/ 5 h 81"/>
                  <a:gd name="T10" fmla="*/ 105 w 116"/>
                  <a:gd name="T11" fmla="*/ 49 h 81"/>
                  <a:gd name="T12" fmla="*/ 111 w 116"/>
                  <a:gd name="T13" fmla="*/ 73 h 81"/>
                  <a:gd name="T14" fmla="*/ 96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6" y="81"/>
                    </a:moveTo>
                    <a:cubicBezTo>
                      <a:pt x="94" y="81"/>
                      <a:pt x="91" y="80"/>
                      <a:pt x="88" y="79"/>
                    </a:cubicBezTo>
                    <a:cubicBezTo>
                      <a:pt x="10" y="34"/>
                      <a:pt x="10" y="34"/>
                      <a:pt x="10" y="34"/>
                    </a:cubicBezTo>
                    <a:cubicBezTo>
                      <a:pt x="2" y="29"/>
                      <a:pt x="0" y="19"/>
                      <a:pt x="4" y="11"/>
                    </a:cubicBezTo>
                    <a:cubicBezTo>
                      <a:pt x="9" y="3"/>
                      <a:pt x="19" y="0"/>
                      <a:pt x="28" y="5"/>
                    </a:cubicBezTo>
                    <a:cubicBezTo>
                      <a:pt x="105" y="49"/>
                      <a:pt x="105" y="49"/>
                      <a:pt x="105" y="49"/>
                    </a:cubicBezTo>
                    <a:cubicBezTo>
                      <a:pt x="113" y="54"/>
                      <a:pt x="116" y="64"/>
                      <a:pt x="111" y="73"/>
                    </a:cubicBezTo>
                    <a:cubicBezTo>
                      <a:pt x="108" y="78"/>
                      <a:pt x="102" y="81"/>
                      <a:pt x="96"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7" name="Freeform 25"/>
              <p:cNvSpPr>
                <a:spLocks/>
              </p:cNvSpPr>
              <p:nvPr/>
            </p:nvSpPr>
            <p:spPr bwMode="auto">
              <a:xfrm>
                <a:off x="2328746" y="1882609"/>
                <a:ext cx="220787" cy="154712"/>
              </a:xfrm>
              <a:custGeom>
                <a:avLst/>
                <a:gdLst>
                  <a:gd name="T0" fmla="*/ 96 w 116"/>
                  <a:gd name="T1" fmla="*/ 81 h 81"/>
                  <a:gd name="T2" fmla="*/ 88 w 116"/>
                  <a:gd name="T3" fmla="*/ 79 h 81"/>
                  <a:gd name="T4" fmla="*/ 10 w 116"/>
                  <a:gd name="T5" fmla="*/ 34 h 81"/>
                  <a:gd name="T6" fmla="*/ 4 w 116"/>
                  <a:gd name="T7" fmla="*/ 11 h 81"/>
                  <a:gd name="T8" fmla="*/ 28 w 116"/>
                  <a:gd name="T9" fmla="*/ 5 h 81"/>
                  <a:gd name="T10" fmla="*/ 105 w 116"/>
                  <a:gd name="T11" fmla="*/ 49 h 81"/>
                  <a:gd name="T12" fmla="*/ 111 w 116"/>
                  <a:gd name="T13" fmla="*/ 73 h 81"/>
                  <a:gd name="T14" fmla="*/ 96 w 116"/>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6" h="81">
                    <a:moveTo>
                      <a:pt x="96" y="81"/>
                    </a:moveTo>
                    <a:cubicBezTo>
                      <a:pt x="94" y="81"/>
                      <a:pt x="91" y="80"/>
                      <a:pt x="88" y="79"/>
                    </a:cubicBezTo>
                    <a:cubicBezTo>
                      <a:pt x="10" y="34"/>
                      <a:pt x="10" y="34"/>
                      <a:pt x="10" y="34"/>
                    </a:cubicBezTo>
                    <a:cubicBezTo>
                      <a:pt x="2" y="29"/>
                      <a:pt x="0" y="19"/>
                      <a:pt x="4" y="11"/>
                    </a:cubicBezTo>
                    <a:cubicBezTo>
                      <a:pt x="9" y="3"/>
                      <a:pt x="19" y="0"/>
                      <a:pt x="28" y="5"/>
                    </a:cubicBezTo>
                    <a:cubicBezTo>
                      <a:pt x="105" y="49"/>
                      <a:pt x="105" y="49"/>
                      <a:pt x="105" y="49"/>
                    </a:cubicBezTo>
                    <a:cubicBezTo>
                      <a:pt x="113" y="54"/>
                      <a:pt x="116" y="64"/>
                      <a:pt x="111" y="73"/>
                    </a:cubicBezTo>
                    <a:cubicBezTo>
                      <a:pt x="108" y="78"/>
                      <a:pt x="102" y="81"/>
                      <a:pt x="96"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8" name="Freeform 26"/>
              <p:cNvSpPr>
                <a:spLocks/>
              </p:cNvSpPr>
              <p:nvPr/>
            </p:nvSpPr>
            <p:spPr bwMode="auto">
              <a:xfrm>
                <a:off x="2410131"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39" name="Freeform 27"/>
              <p:cNvSpPr>
                <a:spLocks/>
              </p:cNvSpPr>
              <p:nvPr/>
            </p:nvSpPr>
            <p:spPr bwMode="auto">
              <a:xfrm>
                <a:off x="2410131" y="1593330"/>
                <a:ext cx="236097" cy="65269"/>
              </a:xfrm>
              <a:custGeom>
                <a:avLst/>
                <a:gdLst>
                  <a:gd name="T0" fmla="*/ 107 w 124"/>
                  <a:gd name="T1" fmla="*/ 34 h 34"/>
                  <a:gd name="T2" fmla="*/ 17 w 124"/>
                  <a:gd name="T3" fmla="*/ 34 h 34"/>
                  <a:gd name="T4" fmla="*/ 0 w 124"/>
                  <a:gd name="T5" fmla="*/ 17 h 34"/>
                  <a:gd name="T6" fmla="*/ 17 w 124"/>
                  <a:gd name="T7" fmla="*/ 0 h 34"/>
                  <a:gd name="T8" fmla="*/ 107 w 124"/>
                  <a:gd name="T9" fmla="*/ 0 h 34"/>
                  <a:gd name="T10" fmla="*/ 124 w 124"/>
                  <a:gd name="T11" fmla="*/ 17 h 34"/>
                  <a:gd name="T12" fmla="*/ 107 w 124"/>
                  <a:gd name="T13" fmla="*/ 34 h 34"/>
                </a:gdLst>
                <a:ahLst/>
                <a:cxnLst>
                  <a:cxn ang="0">
                    <a:pos x="T0" y="T1"/>
                  </a:cxn>
                  <a:cxn ang="0">
                    <a:pos x="T2" y="T3"/>
                  </a:cxn>
                  <a:cxn ang="0">
                    <a:pos x="T4" y="T5"/>
                  </a:cxn>
                  <a:cxn ang="0">
                    <a:pos x="T6" y="T7"/>
                  </a:cxn>
                  <a:cxn ang="0">
                    <a:pos x="T8" y="T9"/>
                  </a:cxn>
                  <a:cxn ang="0">
                    <a:pos x="T10" y="T11"/>
                  </a:cxn>
                  <a:cxn ang="0">
                    <a:pos x="T12" y="T13"/>
                  </a:cxn>
                </a:cxnLst>
                <a:rect l="0" t="0" r="r" b="b"/>
                <a:pathLst>
                  <a:path w="124" h="34">
                    <a:moveTo>
                      <a:pt x="107" y="34"/>
                    </a:moveTo>
                    <a:cubicBezTo>
                      <a:pt x="17" y="34"/>
                      <a:pt x="17" y="34"/>
                      <a:pt x="17" y="34"/>
                    </a:cubicBezTo>
                    <a:cubicBezTo>
                      <a:pt x="8" y="34"/>
                      <a:pt x="0" y="27"/>
                      <a:pt x="0" y="17"/>
                    </a:cubicBezTo>
                    <a:cubicBezTo>
                      <a:pt x="0" y="8"/>
                      <a:pt x="8" y="0"/>
                      <a:pt x="17" y="0"/>
                    </a:cubicBezTo>
                    <a:cubicBezTo>
                      <a:pt x="107" y="0"/>
                      <a:pt x="107" y="0"/>
                      <a:pt x="107" y="0"/>
                    </a:cubicBezTo>
                    <a:cubicBezTo>
                      <a:pt x="116" y="0"/>
                      <a:pt x="124" y="8"/>
                      <a:pt x="124" y="17"/>
                    </a:cubicBezTo>
                    <a:cubicBezTo>
                      <a:pt x="124" y="27"/>
                      <a:pt x="116" y="34"/>
                      <a:pt x="107"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0" name="Freeform 28"/>
              <p:cNvSpPr>
                <a:spLocks/>
              </p:cNvSpPr>
              <p:nvPr/>
            </p:nvSpPr>
            <p:spPr bwMode="auto">
              <a:xfrm>
                <a:off x="2327134" y="1210578"/>
                <a:ext cx="222399" cy="154712"/>
              </a:xfrm>
              <a:custGeom>
                <a:avLst/>
                <a:gdLst>
                  <a:gd name="T0" fmla="*/ 20 w 117"/>
                  <a:gd name="T1" fmla="*/ 81 h 81"/>
                  <a:gd name="T2" fmla="*/ 5 w 117"/>
                  <a:gd name="T3" fmla="*/ 72 h 81"/>
                  <a:gd name="T4" fmla="*/ 11 w 117"/>
                  <a:gd name="T5" fmla="*/ 49 h 81"/>
                  <a:gd name="T6" fmla="*/ 89 w 117"/>
                  <a:gd name="T7" fmla="*/ 4 h 81"/>
                  <a:gd name="T8" fmla="*/ 112 w 117"/>
                  <a:gd name="T9" fmla="*/ 11 h 81"/>
                  <a:gd name="T10" fmla="*/ 106 w 117"/>
                  <a:gd name="T11" fmla="*/ 34 h 81"/>
                  <a:gd name="T12" fmla="*/ 28 w 117"/>
                  <a:gd name="T13" fmla="*/ 79 h 81"/>
                  <a:gd name="T14" fmla="*/ 20 w 117"/>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1">
                    <a:moveTo>
                      <a:pt x="20" y="81"/>
                    </a:moveTo>
                    <a:cubicBezTo>
                      <a:pt x="14" y="81"/>
                      <a:pt x="8" y="78"/>
                      <a:pt x="5" y="72"/>
                    </a:cubicBezTo>
                    <a:cubicBezTo>
                      <a:pt x="0" y="64"/>
                      <a:pt x="3" y="54"/>
                      <a:pt x="11" y="49"/>
                    </a:cubicBezTo>
                    <a:cubicBezTo>
                      <a:pt x="89" y="4"/>
                      <a:pt x="89" y="4"/>
                      <a:pt x="89" y="4"/>
                    </a:cubicBezTo>
                    <a:cubicBezTo>
                      <a:pt x="97" y="0"/>
                      <a:pt x="107" y="3"/>
                      <a:pt x="112" y="11"/>
                    </a:cubicBezTo>
                    <a:cubicBezTo>
                      <a:pt x="117" y="19"/>
                      <a:pt x="114" y="29"/>
                      <a:pt x="106" y="34"/>
                    </a:cubicBezTo>
                    <a:cubicBezTo>
                      <a:pt x="28" y="79"/>
                      <a:pt x="28" y="79"/>
                      <a:pt x="28" y="79"/>
                    </a:cubicBezTo>
                    <a:cubicBezTo>
                      <a:pt x="26" y="80"/>
                      <a:pt x="23" y="81"/>
                      <a:pt x="20"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1" name="Freeform 29"/>
              <p:cNvSpPr>
                <a:spLocks/>
              </p:cNvSpPr>
              <p:nvPr/>
            </p:nvSpPr>
            <p:spPr bwMode="auto">
              <a:xfrm>
                <a:off x="2327134" y="1210578"/>
                <a:ext cx="222399" cy="154712"/>
              </a:xfrm>
              <a:custGeom>
                <a:avLst/>
                <a:gdLst>
                  <a:gd name="T0" fmla="*/ 20 w 117"/>
                  <a:gd name="T1" fmla="*/ 81 h 81"/>
                  <a:gd name="T2" fmla="*/ 5 w 117"/>
                  <a:gd name="T3" fmla="*/ 72 h 81"/>
                  <a:gd name="T4" fmla="*/ 11 w 117"/>
                  <a:gd name="T5" fmla="*/ 49 h 81"/>
                  <a:gd name="T6" fmla="*/ 89 w 117"/>
                  <a:gd name="T7" fmla="*/ 4 h 81"/>
                  <a:gd name="T8" fmla="*/ 112 w 117"/>
                  <a:gd name="T9" fmla="*/ 11 h 81"/>
                  <a:gd name="T10" fmla="*/ 106 w 117"/>
                  <a:gd name="T11" fmla="*/ 34 h 81"/>
                  <a:gd name="T12" fmla="*/ 28 w 117"/>
                  <a:gd name="T13" fmla="*/ 79 h 81"/>
                  <a:gd name="T14" fmla="*/ 20 w 117"/>
                  <a:gd name="T15" fmla="*/ 81 h 81"/>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17" h="81">
                    <a:moveTo>
                      <a:pt x="20" y="81"/>
                    </a:moveTo>
                    <a:cubicBezTo>
                      <a:pt x="14" y="81"/>
                      <a:pt x="8" y="78"/>
                      <a:pt x="5" y="72"/>
                    </a:cubicBezTo>
                    <a:cubicBezTo>
                      <a:pt x="0" y="64"/>
                      <a:pt x="3" y="54"/>
                      <a:pt x="11" y="49"/>
                    </a:cubicBezTo>
                    <a:cubicBezTo>
                      <a:pt x="89" y="4"/>
                      <a:pt x="89" y="4"/>
                      <a:pt x="89" y="4"/>
                    </a:cubicBezTo>
                    <a:cubicBezTo>
                      <a:pt x="97" y="0"/>
                      <a:pt x="107" y="3"/>
                      <a:pt x="112" y="11"/>
                    </a:cubicBezTo>
                    <a:cubicBezTo>
                      <a:pt x="117" y="19"/>
                      <a:pt x="114" y="29"/>
                      <a:pt x="106" y="34"/>
                    </a:cubicBezTo>
                    <a:cubicBezTo>
                      <a:pt x="28" y="79"/>
                      <a:pt x="28" y="79"/>
                      <a:pt x="28" y="79"/>
                    </a:cubicBezTo>
                    <a:cubicBezTo>
                      <a:pt x="26" y="80"/>
                      <a:pt x="23" y="81"/>
                      <a:pt x="20" y="81"/>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2" name="Freeform 30"/>
              <p:cNvSpPr>
                <a:spLocks/>
              </p:cNvSpPr>
              <p:nvPr/>
            </p:nvSpPr>
            <p:spPr bwMode="auto">
              <a:xfrm>
                <a:off x="2113599" y="932580"/>
                <a:ext cx="157935" cy="217564"/>
              </a:xfrm>
              <a:custGeom>
                <a:avLst/>
                <a:gdLst>
                  <a:gd name="T0" fmla="*/ 19 w 83"/>
                  <a:gd name="T1" fmla="*/ 114 h 114"/>
                  <a:gd name="T2" fmla="*/ 11 w 83"/>
                  <a:gd name="T3" fmla="*/ 112 h 114"/>
                  <a:gd name="T4" fmla="*/ 4 w 83"/>
                  <a:gd name="T5" fmla="*/ 89 h 114"/>
                  <a:gd name="T6" fmla="*/ 49 w 83"/>
                  <a:gd name="T7" fmla="*/ 11 h 114"/>
                  <a:gd name="T8" fmla="*/ 72 w 83"/>
                  <a:gd name="T9" fmla="*/ 5 h 114"/>
                  <a:gd name="T10" fmla="*/ 79 w 83"/>
                  <a:gd name="T11" fmla="*/ 28 h 114"/>
                  <a:gd name="T12" fmla="*/ 34 w 83"/>
                  <a:gd name="T13" fmla="*/ 106 h 114"/>
                  <a:gd name="T14" fmla="*/ 19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19" y="114"/>
                    </a:moveTo>
                    <a:cubicBezTo>
                      <a:pt x="16" y="114"/>
                      <a:pt x="13" y="113"/>
                      <a:pt x="11" y="112"/>
                    </a:cubicBezTo>
                    <a:cubicBezTo>
                      <a:pt x="2" y="107"/>
                      <a:pt x="0" y="97"/>
                      <a:pt x="4" y="89"/>
                    </a:cubicBezTo>
                    <a:cubicBezTo>
                      <a:pt x="49" y="11"/>
                      <a:pt x="49" y="11"/>
                      <a:pt x="49" y="11"/>
                    </a:cubicBezTo>
                    <a:cubicBezTo>
                      <a:pt x="54" y="3"/>
                      <a:pt x="64" y="0"/>
                      <a:pt x="72" y="5"/>
                    </a:cubicBezTo>
                    <a:cubicBezTo>
                      <a:pt x="80" y="10"/>
                      <a:pt x="83" y="20"/>
                      <a:pt x="79" y="28"/>
                    </a:cubicBezTo>
                    <a:cubicBezTo>
                      <a:pt x="34" y="106"/>
                      <a:pt x="34" y="106"/>
                      <a:pt x="34" y="106"/>
                    </a:cubicBezTo>
                    <a:cubicBezTo>
                      <a:pt x="31" y="111"/>
                      <a:pt x="25" y="114"/>
                      <a:pt x="19"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3" name="Freeform 31"/>
              <p:cNvSpPr>
                <a:spLocks/>
              </p:cNvSpPr>
              <p:nvPr/>
            </p:nvSpPr>
            <p:spPr bwMode="auto">
              <a:xfrm>
                <a:off x="2113599" y="932580"/>
                <a:ext cx="157935" cy="217564"/>
              </a:xfrm>
              <a:custGeom>
                <a:avLst/>
                <a:gdLst>
                  <a:gd name="T0" fmla="*/ 19 w 83"/>
                  <a:gd name="T1" fmla="*/ 114 h 114"/>
                  <a:gd name="T2" fmla="*/ 11 w 83"/>
                  <a:gd name="T3" fmla="*/ 112 h 114"/>
                  <a:gd name="T4" fmla="*/ 4 w 83"/>
                  <a:gd name="T5" fmla="*/ 89 h 114"/>
                  <a:gd name="T6" fmla="*/ 49 w 83"/>
                  <a:gd name="T7" fmla="*/ 11 h 114"/>
                  <a:gd name="T8" fmla="*/ 72 w 83"/>
                  <a:gd name="T9" fmla="*/ 5 h 114"/>
                  <a:gd name="T10" fmla="*/ 79 w 83"/>
                  <a:gd name="T11" fmla="*/ 28 h 114"/>
                  <a:gd name="T12" fmla="*/ 34 w 83"/>
                  <a:gd name="T13" fmla="*/ 106 h 114"/>
                  <a:gd name="T14" fmla="*/ 19 w 83"/>
                  <a:gd name="T15" fmla="*/ 114 h 114"/>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83" h="114">
                    <a:moveTo>
                      <a:pt x="19" y="114"/>
                    </a:moveTo>
                    <a:cubicBezTo>
                      <a:pt x="16" y="114"/>
                      <a:pt x="13" y="113"/>
                      <a:pt x="11" y="112"/>
                    </a:cubicBezTo>
                    <a:cubicBezTo>
                      <a:pt x="2" y="107"/>
                      <a:pt x="0" y="97"/>
                      <a:pt x="4" y="89"/>
                    </a:cubicBezTo>
                    <a:cubicBezTo>
                      <a:pt x="49" y="11"/>
                      <a:pt x="49" y="11"/>
                      <a:pt x="49" y="11"/>
                    </a:cubicBezTo>
                    <a:cubicBezTo>
                      <a:pt x="54" y="3"/>
                      <a:pt x="64" y="0"/>
                      <a:pt x="72" y="5"/>
                    </a:cubicBezTo>
                    <a:cubicBezTo>
                      <a:pt x="80" y="10"/>
                      <a:pt x="83" y="20"/>
                      <a:pt x="79" y="28"/>
                    </a:cubicBezTo>
                    <a:cubicBezTo>
                      <a:pt x="34" y="106"/>
                      <a:pt x="34" y="106"/>
                      <a:pt x="34" y="106"/>
                    </a:cubicBezTo>
                    <a:cubicBezTo>
                      <a:pt x="31" y="111"/>
                      <a:pt x="25" y="114"/>
                      <a:pt x="19" y="11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4" name="Freeform 32"/>
              <p:cNvSpPr>
                <a:spLocks/>
              </p:cNvSpPr>
              <p:nvPr/>
            </p:nvSpPr>
            <p:spPr bwMode="auto">
              <a:xfrm rot="5968618">
                <a:off x="3495533" y="1145253"/>
                <a:ext cx="300561" cy="473806"/>
              </a:xfrm>
              <a:custGeom>
                <a:avLst/>
                <a:gdLst>
                  <a:gd name="T0" fmla="*/ 138 w 158"/>
                  <a:gd name="T1" fmla="*/ 249 h 249"/>
                  <a:gd name="T2" fmla="*/ 124 w 158"/>
                  <a:gd name="T3" fmla="*/ 241 h 249"/>
                  <a:gd name="T4" fmla="*/ 5 w 158"/>
                  <a:gd name="T5" fmla="*/ 28 h 249"/>
                  <a:gd name="T6" fmla="*/ 12 w 158"/>
                  <a:gd name="T7" fmla="*/ 4 h 249"/>
                  <a:gd name="T8" fmla="*/ 35 w 158"/>
                  <a:gd name="T9" fmla="*/ 11 h 249"/>
                  <a:gd name="T10" fmla="*/ 153 w 158"/>
                  <a:gd name="T11" fmla="*/ 224 h 249"/>
                  <a:gd name="T12" fmla="*/ 147 w 158"/>
                  <a:gd name="T13" fmla="*/ 247 h 249"/>
                  <a:gd name="T14" fmla="*/ 138 w 158"/>
                  <a:gd name="T15" fmla="*/ 249 h 249"/>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58" h="249">
                    <a:moveTo>
                      <a:pt x="138" y="249"/>
                    </a:moveTo>
                    <a:cubicBezTo>
                      <a:pt x="133" y="249"/>
                      <a:pt x="127" y="246"/>
                      <a:pt x="124" y="241"/>
                    </a:cubicBezTo>
                    <a:cubicBezTo>
                      <a:pt x="5" y="28"/>
                      <a:pt x="5" y="28"/>
                      <a:pt x="5" y="28"/>
                    </a:cubicBezTo>
                    <a:cubicBezTo>
                      <a:pt x="0" y="19"/>
                      <a:pt x="3" y="9"/>
                      <a:pt x="12" y="4"/>
                    </a:cubicBezTo>
                    <a:cubicBezTo>
                      <a:pt x="20" y="0"/>
                      <a:pt x="30" y="3"/>
                      <a:pt x="35" y="11"/>
                    </a:cubicBezTo>
                    <a:cubicBezTo>
                      <a:pt x="153" y="224"/>
                      <a:pt x="153" y="224"/>
                      <a:pt x="153" y="224"/>
                    </a:cubicBezTo>
                    <a:cubicBezTo>
                      <a:pt x="158" y="232"/>
                      <a:pt x="155" y="243"/>
                      <a:pt x="147" y="247"/>
                    </a:cubicBezTo>
                    <a:cubicBezTo>
                      <a:pt x="144" y="249"/>
                      <a:pt x="141" y="249"/>
                      <a:pt x="138" y="249"/>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5" name="Freeform 33"/>
              <p:cNvSpPr>
                <a:spLocks/>
              </p:cNvSpPr>
              <p:nvPr/>
            </p:nvSpPr>
            <p:spPr bwMode="auto">
              <a:xfrm>
                <a:off x="2745340" y="2004284"/>
                <a:ext cx="270746" cy="365830"/>
              </a:xfrm>
              <a:custGeom>
                <a:avLst/>
                <a:gdLst>
                  <a:gd name="T0" fmla="*/ 19 w 142"/>
                  <a:gd name="T1" fmla="*/ 192 h 192"/>
                  <a:gd name="T2" fmla="*/ 10 w 142"/>
                  <a:gd name="T3" fmla="*/ 189 h 192"/>
                  <a:gd name="T4" fmla="*/ 5 w 142"/>
                  <a:gd name="T5" fmla="*/ 166 h 192"/>
                  <a:gd name="T6" fmla="*/ 108 w 142"/>
                  <a:gd name="T7" fmla="*/ 10 h 192"/>
                  <a:gd name="T8" fmla="*/ 132 w 142"/>
                  <a:gd name="T9" fmla="*/ 5 h 192"/>
                  <a:gd name="T10" fmla="*/ 136 w 142"/>
                  <a:gd name="T11" fmla="*/ 28 h 192"/>
                  <a:gd name="T12" fmla="*/ 33 w 142"/>
                  <a:gd name="T13" fmla="*/ 184 h 192"/>
                  <a:gd name="T14" fmla="*/ 19 w 142"/>
                  <a:gd name="T15" fmla="*/ 192 h 192"/>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42" h="192">
                    <a:moveTo>
                      <a:pt x="19" y="192"/>
                    </a:moveTo>
                    <a:cubicBezTo>
                      <a:pt x="16" y="192"/>
                      <a:pt x="13" y="191"/>
                      <a:pt x="10" y="189"/>
                    </a:cubicBezTo>
                    <a:cubicBezTo>
                      <a:pt x="2" y="184"/>
                      <a:pt x="0" y="174"/>
                      <a:pt x="5" y="166"/>
                    </a:cubicBezTo>
                    <a:cubicBezTo>
                      <a:pt x="108" y="10"/>
                      <a:pt x="108" y="10"/>
                      <a:pt x="108" y="10"/>
                    </a:cubicBezTo>
                    <a:cubicBezTo>
                      <a:pt x="113" y="2"/>
                      <a:pt x="124" y="0"/>
                      <a:pt x="132" y="5"/>
                    </a:cubicBezTo>
                    <a:cubicBezTo>
                      <a:pt x="139" y="10"/>
                      <a:pt x="142" y="21"/>
                      <a:pt x="136" y="28"/>
                    </a:cubicBezTo>
                    <a:cubicBezTo>
                      <a:pt x="33" y="184"/>
                      <a:pt x="33" y="184"/>
                      <a:pt x="33" y="184"/>
                    </a:cubicBezTo>
                    <a:cubicBezTo>
                      <a:pt x="30" y="189"/>
                      <a:pt x="25" y="192"/>
                      <a:pt x="19" y="192"/>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6" name="Freeform 34"/>
              <p:cNvSpPr>
                <a:spLocks/>
              </p:cNvSpPr>
              <p:nvPr/>
            </p:nvSpPr>
            <p:spPr bwMode="auto">
              <a:xfrm>
                <a:off x="1989507" y="2712575"/>
                <a:ext cx="316677" cy="145043"/>
              </a:xfrm>
              <a:custGeom>
                <a:avLst/>
                <a:gdLst>
                  <a:gd name="T0" fmla="*/ 19 w 166"/>
                  <a:gd name="T1" fmla="*/ 76 h 76"/>
                  <a:gd name="T2" fmla="*/ 2 w 166"/>
                  <a:gd name="T3" fmla="*/ 64 h 76"/>
                  <a:gd name="T4" fmla="*/ 14 w 166"/>
                  <a:gd name="T5" fmla="*/ 42 h 76"/>
                  <a:gd name="T6" fmla="*/ 142 w 166"/>
                  <a:gd name="T7" fmla="*/ 3 h 76"/>
                  <a:gd name="T8" fmla="*/ 163 w 166"/>
                  <a:gd name="T9" fmla="*/ 14 h 76"/>
                  <a:gd name="T10" fmla="*/ 152 w 166"/>
                  <a:gd name="T11" fmla="*/ 36 h 76"/>
                  <a:gd name="T12" fmla="*/ 24 w 166"/>
                  <a:gd name="T13" fmla="*/ 75 h 76"/>
                  <a:gd name="T14" fmla="*/ 19 w 166"/>
                  <a:gd name="T15" fmla="*/ 76 h 76"/>
                </a:gdLst>
                <a:ahLst/>
                <a:cxnLst>
                  <a:cxn ang="0">
                    <a:pos x="T0" y="T1"/>
                  </a:cxn>
                  <a:cxn ang="0">
                    <a:pos x="T2" y="T3"/>
                  </a:cxn>
                  <a:cxn ang="0">
                    <a:pos x="T4" y="T5"/>
                  </a:cxn>
                  <a:cxn ang="0">
                    <a:pos x="T6" y="T7"/>
                  </a:cxn>
                  <a:cxn ang="0">
                    <a:pos x="T8" y="T9"/>
                  </a:cxn>
                  <a:cxn ang="0">
                    <a:pos x="T10" y="T11"/>
                  </a:cxn>
                  <a:cxn ang="0">
                    <a:pos x="T12" y="T13"/>
                  </a:cxn>
                  <a:cxn ang="0">
                    <a:pos x="T14" y="T15"/>
                  </a:cxn>
                </a:cxnLst>
                <a:rect l="0" t="0" r="r" b="b"/>
                <a:pathLst>
                  <a:path w="166" h="76">
                    <a:moveTo>
                      <a:pt x="19" y="76"/>
                    </a:moveTo>
                    <a:cubicBezTo>
                      <a:pt x="11" y="76"/>
                      <a:pt x="5" y="71"/>
                      <a:pt x="2" y="64"/>
                    </a:cubicBezTo>
                    <a:cubicBezTo>
                      <a:pt x="0" y="55"/>
                      <a:pt x="5" y="45"/>
                      <a:pt x="14" y="42"/>
                    </a:cubicBezTo>
                    <a:cubicBezTo>
                      <a:pt x="142" y="3"/>
                      <a:pt x="142" y="3"/>
                      <a:pt x="142" y="3"/>
                    </a:cubicBezTo>
                    <a:cubicBezTo>
                      <a:pt x="151" y="0"/>
                      <a:pt x="160" y="5"/>
                      <a:pt x="163" y="14"/>
                    </a:cubicBezTo>
                    <a:cubicBezTo>
                      <a:pt x="166" y="23"/>
                      <a:pt x="161" y="33"/>
                      <a:pt x="152" y="36"/>
                    </a:cubicBezTo>
                    <a:cubicBezTo>
                      <a:pt x="24" y="75"/>
                      <a:pt x="24" y="75"/>
                      <a:pt x="24" y="75"/>
                    </a:cubicBezTo>
                    <a:cubicBezTo>
                      <a:pt x="22" y="76"/>
                      <a:pt x="20" y="76"/>
                      <a:pt x="19" y="7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7" name="Freeform 35"/>
              <p:cNvSpPr>
                <a:spLocks/>
              </p:cNvSpPr>
              <p:nvPr/>
            </p:nvSpPr>
            <p:spPr bwMode="auto">
              <a:xfrm>
                <a:off x="1824319" y="2604599"/>
                <a:ext cx="64463" cy="123287"/>
              </a:xfrm>
              <a:custGeom>
                <a:avLst/>
                <a:gdLst>
                  <a:gd name="T0" fmla="*/ 17 w 34"/>
                  <a:gd name="T1" fmla="*/ 65 h 65"/>
                  <a:gd name="T2" fmla="*/ 0 w 34"/>
                  <a:gd name="T3" fmla="*/ 48 h 65"/>
                  <a:gd name="T4" fmla="*/ 0 w 34"/>
                  <a:gd name="T5" fmla="*/ 17 h 65"/>
                  <a:gd name="T6" fmla="*/ 17 w 34"/>
                  <a:gd name="T7" fmla="*/ 0 h 65"/>
                  <a:gd name="T8" fmla="*/ 34 w 34"/>
                  <a:gd name="T9" fmla="*/ 17 h 65"/>
                  <a:gd name="T10" fmla="*/ 34 w 34"/>
                  <a:gd name="T11" fmla="*/ 48 h 65"/>
                  <a:gd name="T12" fmla="*/ 17 w 34"/>
                  <a:gd name="T13" fmla="*/ 65 h 65"/>
                </a:gdLst>
                <a:ahLst/>
                <a:cxnLst>
                  <a:cxn ang="0">
                    <a:pos x="T0" y="T1"/>
                  </a:cxn>
                  <a:cxn ang="0">
                    <a:pos x="T2" y="T3"/>
                  </a:cxn>
                  <a:cxn ang="0">
                    <a:pos x="T4" y="T5"/>
                  </a:cxn>
                  <a:cxn ang="0">
                    <a:pos x="T6" y="T7"/>
                  </a:cxn>
                  <a:cxn ang="0">
                    <a:pos x="T8" y="T9"/>
                  </a:cxn>
                  <a:cxn ang="0">
                    <a:pos x="T10" y="T11"/>
                  </a:cxn>
                  <a:cxn ang="0">
                    <a:pos x="T12" y="T13"/>
                  </a:cxn>
                </a:cxnLst>
                <a:rect l="0" t="0" r="r" b="b"/>
                <a:pathLst>
                  <a:path w="34" h="65">
                    <a:moveTo>
                      <a:pt x="17" y="65"/>
                    </a:moveTo>
                    <a:cubicBezTo>
                      <a:pt x="7" y="65"/>
                      <a:pt x="0" y="57"/>
                      <a:pt x="0" y="48"/>
                    </a:cubicBezTo>
                    <a:cubicBezTo>
                      <a:pt x="0" y="17"/>
                      <a:pt x="0" y="17"/>
                      <a:pt x="0" y="17"/>
                    </a:cubicBezTo>
                    <a:cubicBezTo>
                      <a:pt x="0" y="7"/>
                      <a:pt x="7" y="0"/>
                      <a:pt x="17" y="0"/>
                    </a:cubicBezTo>
                    <a:cubicBezTo>
                      <a:pt x="26" y="0"/>
                      <a:pt x="34" y="7"/>
                      <a:pt x="34" y="17"/>
                    </a:cubicBezTo>
                    <a:cubicBezTo>
                      <a:pt x="34" y="48"/>
                      <a:pt x="34" y="48"/>
                      <a:pt x="34" y="48"/>
                    </a:cubicBezTo>
                    <a:cubicBezTo>
                      <a:pt x="34" y="57"/>
                      <a:pt x="26" y="65"/>
                      <a:pt x="17" y="65"/>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8" name="Freeform 36"/>
              <p:cNvSpPr>
                <a:spLocks/>
              </p:cNvSpPr>
              <p:nvPr/>
            </p:nvSpPr>
            <p:spPr bwMode="auto">
              <a:xfrm>
                <a:off x="714743" y="971258"/>
                <a:ext cx="367441" cy="410954"/>
              </a:xfrm>
              <a:custGeom>
                <a:avLst/>
                <a:gdLst>
                  <a:gd name="T0" fmla="*/ 174 w 193"/>
                  <a:gd name="T1" fmla="*/ 216 h 216"/>
                  <a:gd name="T2" fmla="*/ 167 w 193"/>
                  <a:gd name="T3" fmla="*/ 215 h 216"/>
                  <a:gd name="T4" fmla="*/ 11 w 193"/>
                  <a:gd name="T5" fmla="*/ 146 h 216"/>
                  <a:gd name="T6" fmla="*/ 1 w 193"/>
                  <a:gd name="T7" fmla="*/ 128 h 216"/>
                  <a:gd name="T8" fmla="*/ 21 w 193"/>
                  <a:gd name="T9" fmla="*/ 15 h 216"/>
                  <a:gd name="T10" fmla="*/ 41 w 193"/>
                  <a:gd name="T11" fmla="*/ 1 h 216"/>
                  <a:gd name="T12" fmla="*/ 55 w 193"/>
                  <a:gd name="T13" fmla="*/ 21 h 216"/>
                  <a:gd name="T14" fmla="*/ 37 w 193"/>
                  <a:gd name="T15" fmla="*/ 121 h 216"/>
                  <a:gd name="T16" fmla="*/ 181 w 193"/>
                  <a:gd name="T17" fmla="*/ 184 h 216"/>
                  <a:gd name="T18" fmla="*/ 190 w 193"/>
                  <a:gd name="T19" fmla="*/ 206 h 216"/>
                  <a:gd name="T20" fmla="*/ 174 w 193"/>
                  <a:gd name="T21" fmla="*/ 216 h 21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Lst>
                <a:rect l="0" t="0" r="r" b="b"/>
                <a:pathLst>
                  <a:path w="193" h="216">
                    <a:moveTo>
                      <a:pt x="174" y="216"/>
                    </a:moveTo>
                    <a:cubicBezTo>
                      <a:pt x="172" y="216"/>
                      <a:pt x="169" y="216"/>
                      <a:pt x="167" y="215"/>
                    </a:cubicBezTo>
                    <a:cubicBezTo>
                      <a:pt x="11" y="146"/>
                      <a:pt x="11" y="146"/>
                      <a:pt x="11" y="146"/>
                    </a:cubicBezTo>
                    <a:cubicBezTo>
                      <a:pt x="4" y="143"/>
                      <a:pt x="0" y="136"/>
                      <a:pt x="1" y="128"/>
                    </a:cubicBezTo>
                    <a:cubicBezTo>
                      <a:pt x="21" y="15"/>
                      <a:pt x="21" y="15"/>
                      <a:pt x="21" y="15"/>
                    </a:cubicBezTo>
                    <a:cubicBezTo>
                      <a:pt x="23" y="6"/>
                      <a:pt x="32" y="0"/>
                      <a:pt x="41" y="1"/>
                    </a:cubicBezTo>
                    <a:cubicBezTo>
                      <a:pt x="50" y="3"/>
                      <a:pt x="56" y="12"/>
                      <a:pt x="55" y="21"/>
                    </a:cubicBezTo>
                    <a:cubicBezTo>
                      <a:pt x="37" y="121"/>
                      <a:pt x="37" y="121"/>
                      <a:pt x="37" y="121"/>
                    </a:cubicBezTo>
                    <a:cubicBezTo>
                      <a:pt x="181" y="184"/>
                      <a:pt x="181" y="184"/>
                      <a:pt x="181" y="184"/>
                    </a:cubicBezTo>
                    <a:cubicBezTo>
                      <a:pt x="190" y="187"/>
                      <a:pt x="193" y="197"/>
                      <a:pt x="190" y="206"/>
                    </a:cubicBezTo>
                    <a:cubicBezTo>
                      <a:pt x="187" y="212"/>
                      <a:pt x="181" y="216"/>
                      <a:pt x="174" y="21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49" name="Freeform 37"/>
              <p:cNvSpPr>
                <a:spLocks noEditPoints="1"/>
              </p:cNvSpPr>
              <p:nvPr/>
            </p:nvSpPr>
            <p:spPr bwMode="auto">
              <a:xfrm>
                <a:off x="2821891" y="1401551"/>
                <a:ext cx="677672" cy="715544"/>
              </a:xfrm>
              <a:custGeom>
                <a:avLst/>
                <a:gdLst>
                  <a:gd name="T0" fmla="*/ 182 w 356"/>
                  <a:gd name="T1" fmla="*/ 376 h 376"/>
                  <a:gd name="T2" fmla="*/ 126 w 356"/>
                  <a:gd name="T3" fmla="*/ 332 h 376"/>
                  <a:gd name="T4" fmla="*/ 112 w 356"/>
                  <a:gd name="T5" fmla="*/ 299 h 376"/>
                  <a:gd name="T6" fmla="*/ 76 w 356"/>
                  <a:gd name="T7" fmla="*/ 301 h 376"/>
                  <a:gd name="T8" fmla="*/ 17 w 356"/>
                  <a:gd name="T9" fmla="*/ 284 h 376"/>
                  <a:gd name="T10" fmla="*/ 28 w 356"/>
                  <a:gd name="T11" fmla="*/ 214 h 376"/>
                  <a:gd name="T12" fmla="*/ 51 w 356"/>
                  <a:gd name="T13" fmla="*/ 169 h 376"/>
                  <a:gd name="T14" fmla="*/ 10 w 356"/>
                  <a:gd name="T15" fmla="*/ 129 h 376"/>
                  <a:gd name="T16" fmla="*/ 22 w 356"/>
                  <a:gd name="T17" fmla="*/ 85 h 376"/>
                  <a:gd name="T18" fmla="*/ 81 w 356"/>
                  <a:gd name="T19" fmla="*/ 70 h 376"/>
                  <a:gd name="T20" fmla="*/ 132 w 356"/>
                  <a:gd name="T21" fmla="*/ 68 h 376"/>
                  <a:gd name="T22" fmla="*/ 176 w 356"/>
                  <a:gd name="T23" fmla="*/ 0 h 376"/>
                  <a:gd name="T24" fmla="*/ 190 w 356"/>
                  <a:gd name="T25" fmla="*/ 0 h 376"/>
                  <a:gd name="T26" fmla="*/ 232 w 356"/>
                  <a:gd name="T27" fmla="*/ 70 h 376"/>
                  <a:gd name="T28" fmla="*/ 260 w 356"/>
                  <a:gd name="T29" fmla="*/ 87 h 376"/>
                  <a:gd name="T30" fmla="*/ 303 w 356"/>
                  <a:gd name="T31" fmla="*/ 69 h 376"/>
                  <a:gd name="T32" fmla="*/ 347 w 356"/>
                  <a:gd name="T33" fmla="*/ 103 h 376"/>
                  <a:gd name="T34" fmla="*/ 330 w 356"/>
                  <a:gd name="T35" fmla="*/ 162 h 376"/>
                  <a:gd name="T36" fmla="*/ 307 w 356"/>
                  <a:gd name="T37" fmla="*/ 207 h 376"/>
                  <a:gd name="T38" fmla="*/ 344 w 356"/>
                  <a:gd name="T39" fmla="*/ 280 h 376"/>
                  <a:gd name="T40" fmla="*/ 300 w 356"/>
                  <a:gd name="T41" fmla="*/ 312 h 376"/>
                  <a:gd name="T42" fmla="*/ 277 w 356"/>
                  <a:gd name="T43" fmla="*/ 306 h 376"/>
                  <a:gd name="T44" fmla="*/ 226 w 356"/>
                  <a:gd name="T45" fmla="*/ 308 h 376"/>
                  <a:gd name="T46" fmla="*/ 183 w 356"/>
                  <a:gd name="T47" fmla="*/ 376 h 376"/>
                  <a:gd name="T48" fmla="*/ 113 w 356"/>
                  <a:gd name="T49" fmla="*/ 256 h 376"/>
                  <a:gd name="T50" fmla="*/ 149 w 356"/>
                  <a:gd name="T51" fmla="*/ 278 h 376"/>
                  <a:gd name="T52" fmla="*/ 160 w 356"/>
                  <a:gd name="T53" fmla="*/ 333 h 376"/>
                  <a:gd name="T54" fmla="*/ 182 w 356"/>
                  <a:gd name="T55" fmla="*/ 342 h 376"/>
                  <a:gd name="T56" fmla="*/ 183 w 356"/>
                  <a:gd name="T57" fmla="*/ 342 h 376"/>
                  <a:gd name="T58" fmla="*/ 193 w 356"/>
                  <a:gd name="T59" fmla="*/ 295 h 376"/>
                  <a:gd name="T60" fmla="*/ 243 w 356"/>
                  <a:gd name="T61" fmla="*/ 259 h 376"/>
                  <a:gd name="T62" fmla="*/ 295 w 356"/>
                  <a:gd name="T63" fmla="*/ 277 h 376"/>
                  <a:gd name="T64" fmla="*/ 300 w 356"/>
                  <a:gd name="T65" fmla="*/ 278 h 376"/>
                  <a:gd name="T66" fmla="*/ 314 w 356"/>
                  <a:gd name="T67" fmla="*/ 262 h 376"/>
                  <a:gd name="T68" fmla="*/ 279 w 356"/>
                  <a:gd name="T69" fmla="*/ 230 h 376"/>
                  <a:gd name="T70" fmla="*/ 272 w 356"/>
                  <a:gd name="T71" fmla="*/ 169 h 376"/>
                  <a:gd name="T72" fmla="*/ 314 w 356"/>
                  <a:gd name="T73" fmla="*/ 132 h 376"/>
                  <a:gd name="T74" fmla="*/ 317 w 356"/>
                  <a:gd name="T75" fmla="*/ 120 h 376"/>
                  <a:gd name="T76" fmla="*/ 303 w 356"/>
                  <a:gd name="T77" fmla="*/ 103 h 376"/>
                  <a:gd name="T78" fmla="*/ 266 w 356"/>
                  <a:gd name="T79" fmla="*/ 123 h 376"/>
                  <a:gd name="T80" fmla="*/ 229 w 356"/>
                  <a:gd name="T81" fmla="*/ 107 h 376"/>
                  <a:gd name="T82" fmla="*/ 197 w 356"/>
                  <a:gd name="T83" fmla="*/ 81 h 376"/>
                  <a:gd name="T84" fmla="*/ 189 w 356"/>
                  <a:gd name="T85" fmla="*/ 34 h 376"/>
                  <a:gd name="T86" fmla="*/ 176 w 356"/>
                  <a:gd name="T87" fmla="*/ 34 h 376"/>
                  <a:gd name="T88" fmla="*/ 166 w 356"/>
                  <a:gd name="T89" fmla="*/ 80 h 376"/>
                  <a:gd name="T90" fmla="*/ 116 w 356"/>
                  <a:gd name="T91" fmla="*/ 117 h 376"/>
                  <a:gd name="T92" fmla="*/ 63 w 356"/>
                  <a:gd name="T93" fmla="*/ 99 h 376"/>
                  <a:gd name="T94" fmla="*/ 44 w 356"/>
                  <a:gd name="T95" fmla="*/ 114 h 376"/>
                  <a:gd name="T96" fmla="*/ 47 w 356"/>
                  <a:gd name="T97" fmla="*/ 126 h 376"/>
                  <a:gd name="T98" fmla="*/ 87 w 356"/>
                  <a:gd name="T99" fmla="*/ 165 h 376"/>
                  <a:gd name="T100" fmla="*/ 78 w 356"/>
                  <a:gd name="T101" fmla="*/ 226 h 376"/>
                  <a:gd name="T102" fmla="*/ 41 w 356"/>
                  <a:gd name="T103" fmla="*/ 257 h 376"/>
                  <a:gd name="T104" fmla="*/ 55 w 356"/>
                  <a:gd name="T105" fmla="*/ 273 h 376"/>
                  <a:gd name="T106" fmla="*/ 93 w 356"/>
                  <a:gd name="T107" fmla="*/ 253 h 376"/>
                  <a:gd name="T108" fmla="*/ 179 w 356"/>
                  <a:gd name="T109" fmla="*/ 256 h 376"/>
                  <a:gd name="T110" fmla="*/ 120 w 356"/>
                  <a:gd name="T111" fmla="*/ 221 h 376"/>
                  <a:gd name="T112" fmla="*/ 179 w 356"/>
                  <a:gd name="T113" fmla="*/ 120 h 376"/>
                  <a:gd name="T114" fmla="*/ 239 w 356"/>
                  <a:gd name="T115" fmla="*/ 155 h 376"/>
                  <a:gd name="T116" fmla="*/ 179 w 356"/>
                  <a:gd name="T117" fmla="*/ 256 h 376"/>
                  <a:gd name="T118" fmla="*/ 146 w 356"/>
                  <a:gd name="T119" fmla="*/ 179 h 376"/>
                  <a:gd name="T120" fmla="*/ 170 w 356"/>
                  <a:gd name="T121" fmla="*/ 221 h 376"/>
                  <a:gd name="T122" fmla="*/ 212 w 356"/>
                  <a:gd name="T123" fmla="*/ 197 h 376"/>
                  <a:gd name="T124" fmla="*/ 189 w 356"/>
                  <a:gd name="T125" fmla="*/ 155 h 37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 ang="0">
                    <a:pos x="T124" y="T125"/>
                  </a:cxn>
                </a:cxnLst>
                <a:rect l="0" t="0" r="r" b="b"/>
                <a:pathLst>
                  <a:path w="356" h="376">
                    <a:moveTo>
                      <a:pt x="183" y="376"/>
                    </a:moveTo>
                    <a:cubicBezTo>
                      <a:pt x="183" y="376"/>
                      <a:pt x="182" y="376"/>
                      <a:pt x="182" y="376"/>
                    </a:cubicBezTo>
                    <a:cubicBezTo>
                      <a:pt x="169" y="376"/>
                      <a:pt x="169" y="376"/>
                      <a:pt x="169" y="376"/>
                    </a:cubicBezTo>
                    <a:cubicBezTo>
                      <a:pt x="145" y="376"/>
                      <a:pt x="126" y="356"/>
                      <a:pt x="126" y="332"/>
                    </a:cubicBezTo>
                    <a:cubicBezTo>
                      <a:pt x="127" y="306"/>
                      <a:pt x="127" y="306"/>
                      <a:pt x="127" y="306"/>
                    </a:cubicBezTo>
                    <a:cubicBezTo>
                      <a:pt x="122" y="304"/>
                      <a:pt x="117" y="301"/>
                      <a:pt x="112" y="299"/>
                    </a:cubicBezTo>
                    <a:cubicBezTo>
                      <a:pt x="108" y="296"/>
                      <a:pt x="103" y="293"/>
                      <a:pt x="99" y="289"/>
                    </a:cubicBezTo>
                    <a:cubicBezTo>
                      <a:pt x="76" y="301"/>
                      <a:pt x="76" y="301"/>
                      <a:pt x="76" y="301"/>
                    </a:cubicBezTo>
                    <a:cubicBezTo>
                      <a:pt x="70" y="305"/>
                      <a:pt x="63" y="307"/>
                      <a:pt x="55" y="307"/>
                    </a:cubicBezTo>
                    <a:cubicBezTo>
                      <a:pt x="39" y="307"/>
                      <a:pt x="25" y="298"/>
                      <a:pt x="17" y="284"/>
                    </a:cubicBezTo>
                    <a:cubicBezTo>
                      <a:pt x="11" y="273"/>
                      <a:pt x="11" y="273"/>
                      <a:pt x="11" y="273"/>
                    </a:cubicBezTo>
                    <a:cubicBezTo>
                      <a:pt x="0" y="252"/>
                      <a:pt x="7" y="226"/>
                      <a:pt x="28" y="214"/>
                    </a:cubicBezTo>
                    <a:cubicBezTo>
                      <a:pt x="51" y="202"/>
                      <a:pt x="51" y="202"/>
                      <a:pt x="51" y="202"/>
                    </a:cubicBezTo>
                    <a:cubicBezTo>
                      <a:pt x="50" y="191"/>
                      <a:pt x="50" y="180"/>
                      <a:pt x="51" y="169"/>
                    </a:cubicBezTo>
                    <a:cubicBezTo>
                      <a:pt x="29" y="155"/>
                      <a:pt x="29" y="155"/>
                      <a:pt x="29" y="155"/>
                    </a:cubicBezTo>
                    <a:cubicBezTo>
                      <a:pt x="20" y="149"/>
                      <a:pt x="13" y="140"/>
                      <a:pt x="10" y="129"/>
                    </a:cubicBezTo>
                    <a:cubicBezTo>
                      <a:pt x="7" y="118"/>
                      <a:pt x="9" y="106"/>
                      <a:pt x="15" y="96"/>
                    </a:cubicBezTo>
                    <a:cubicBezTo>
                      <a:pt x="22" y="85"/>
                      <a:pt x="22" y="85"/>
                      <a:pt x="22" y="85"/>
                    </a:cubicBezTo>
                    <a:cubicBezTo>
                      <a:pt x="29" y="72"/>
                      <a:pt x="44" y="64"/>
                      <a:pt x="59" y="64"/>
                    </a:cubicBezTo>
                    <a:cubicBezTo>
                      <a:pt x="67" y="64"/>
                      <a:pt x="74" y="66"/>
                      <a:pt x="81" y="70"/>
                    </a:cubicBezTo>
                    <a:cubicBezTo>
                      <a:pt x="103" y="84"/>
                      <a:pt x="103" y="84"/>
                      <a:pt x="103" y="84"/>
                    </a:cubicBezTo>
                    <a:cubicBezTo>
                      <a:pt x="112" y="77"/>
                      <a:pt x="122" y="72"/>
                      <a:pt x="132" y="68"/>
                    </a:cubicBezTo>
                    <a:cubicBezTo>
                      <a:pt x="132" y="42"/>
                      <a:pt x="132" y="42"/>
                      <a:pt x="132" y="42"/>
                    </a:cubicBezTo>
                    <a:cubicBezTo>
                      <a:pt x="133" y="19"/>
                      <a:pt x="152" y="0"/>
                      <a:pt x="176" y="0"/>
                    </a:cubicBezTo>
                    <a:cubicBezTo>
                      <a:pt x="176" y="0"/>
                      <a:pt x="177" y="0"/>
                      <a:pt x="177" y="0"/>
                    </a:cubicBezTo>
                    <a:cubicBezTo>
                      <a:pt x="190" y="0"/>
                      <a:pt x="190" y="0"/>
                      <a:pt x="190" y="0"/>
                    </a:cubicBezTo>
                    <a:cubicBezTo>
                      <a:pt x="214" y="0"/>
                      <a:pt x="233" y="20"/>
                      <a:pt x="232" y="44"/>
                    </a:cubicBezTo>
                    <a:cubicBezTo>
                      <a:pt x="232" y="70"/>
                      <a:pt x="232" y="70"/>
                      <a:pt x="232" y="70"/>
                    </a:cubicBezTo>
                    <a:cubicBezTo>
                      <a:pt x="237" y="72"/>
                      <a:pt x="242" y="75"/>
                      <a:pt x="246" y="77"/>
                    </a:cubicBezTo>
                    <a:cubicBezTo>
                      <a:pt x="251" y="80"/>
                      <a:pt x="255" y="83"/>
                      <a:pt x="260" y="87"/>
                    </a:cubicBezTo>
                    <a:cubicBezTo>
                      <a:pt x="282" y="75"/>
                      <a:pt x="282" y="75"/>
                      <a:pt x="282" y="75"/>
                    </a:cubicBezTo>
                    <a:cubicBezTo>
                      <a:pt x="289" y="71"/>
                      <a:pt x="296" y="69"/>
                      <a:pt x="303" y="69"/>
                    </a:cubicBezTo>
                    <a:cubicBezTo>
                      <a:pt x="319" y="69"/>
                      <a:pt x="333" y="78"/>
                      <a:pt x="341" y="92"/>
                    </a:cubicBezTo>
                    <a:cubicBezTo>
                      <a:pt x="347" y="103"/>
                      <a:pt x="347" y="103"/>
                      <a:pt x="347" y="103"/>
                    </a:cubicBezTo>
                    <a:cubicBezTo>
                      <a:pt x="353" y="113"/>
                      <a:pt x="354" y="125"/>
                      <a:pt x="351" y="136"/>
                    </a:cubicBezTo>
                    <a:cubicBezTo>
                      <a:pt x="348" y="147"/>
                      <a:pt x="340" y="156"/>
                      <a:pt x="330" y="162"/>
                    </a:cubicBezTo>
                    <a:cubicBezTo>
                      <a:pt x="308" y="174"/>
                      <a:pt x="308" y="174"/>
                      <a:pt x="308" y="174"/>
                    </a:cubicBezTo>
                    <a:cubicBezTo>
                      <a:pt x="309" y="185"/>
                      <a:pt x="309" y="196"/>
                      <a:pt x="307" y="207"/>
                    </a:cubicBezTo>
                    <a:cubicBezTo>
                      <a:pt x="329" y="221"/>
                      <a:pt x="329" y="221"/>
                      <a:pt x="329" y="221"/>
                    </a:cubicBezTo>
                    <a:cubicBezTo>
                      <a:pt x="349" y="233"/>
                      <a:pt x="356" y="260"/>
                      <a:pt x="344" y="280"/>
                    </a:cubicBezTo>
                    <a:cubicBezTo>
                      <a:pt x="337" y="291"/>
                      <a:pt x="337" y="291"/>
                      <a:pt x="337" y="291"/>
                    </a:cubicBezTo>
                    <a:cubicBezTo>
                      <a:pt x="329" y="304"/>
                      <a:pt x="315" y="312"/>
                      <a:pt x="300" y="312"/>
                    </a:cubicBezTo>
                    <a:cubicBezTo>
                      <a:pt x="300" y="312"/>
                      <a:pt x="300" y="312"/>
                      <a:pt x="300" y="312"/>
                    </a:cubicBezTo>
                    <a:cubicBezTo>
                      <a:pt x="292" y="312"/>
                      <a:pt x="284" y="310"/>
                      <a:pt x="277" y="306"/>
                    </a:cubicBezTo>
                    <a:cubicBezTo>
                      <a:pt x="255" y="292"/>
                      <a:pt x="255" y="292"/>
                      <a:pt x="255" y="292"/>
                    </a:cubicBezTo>
                    <a:cubicBezTo>
                      <a:pt x="246" y="299"/>
                      <a:pt x="237" y="304"/>
                      <a:pt x="226" y="308"/>
                    </a:cubicBezTo>
                    <a:cubicBezTo>
                      <a:pt x="226" y="334"/>
                      <a:pt x="226" y="334"/>
                      <a:pt x="226" y="334"/>
                    </a:cubicBezTo>
                    <a:cubicBezTo>
                      <a:pt x="225" y="357"/>
                      <a:pt x="206" y="376"/>
                      <a:pt x="183" y="376"/>
                    </a:cubicBezTo>
                    <a:close/>
                    <a:moveTo>
                      <a:pt x="101" y="251"/>
                    </a:moveTo>
                    <a:cubicBezTo>
                      <a:pt x="105" y="251"/>
                      <a:pt x="110" y="253"/>
                      <a:pt x="113" y="256"/>
                    </a:cubicBezTo>
                    <a:cubicBezTo>
                      <a:pt x="118" y="261"/>
                      <a:pt x="124" y="266"/>
                      <a:pt x="130" y="269"/>
                    </a:cubicBezTo>
                    <a:cubicBezTo>
                      <a:pt x="136" y="273"/>
                      <a:pt x="142" y="276"/>
                      <a:pt x="149" y="278"/>
                    </a:cubicBezTo>
                    <a:cubicBezTo>
                      <a:pt x="157" y="281"/>
                      <a:pt x="161" y="287"/>
                      <a:pt x="161" y="295"/>
                    </a:cubicBezTo>
                    <a:cubicBezTo>
                      <a:pt x="160" y="333"/>
                      <a:pt x="160" y="333"/>
                      <a:pt x="160" y="333"/>
                    </a:cubicBezTo>
                    <a:cubicBezTo>
                      <a:pt x="160" y="338"/>
                      <a:pt x="164" y="342"/>
                      <a:pt x="169" y="342"/>
                    </a:cubicBezTo>
                    <a:cubicBezTo>
                      <a:pt x="182" y="342"/>
                      <a:pt x="182" y="342"/>
                      <a:pt x="182" y="342"/>
                    </a:cubicBezTo>
                    <a:cubicBezTo>
                      <a:pt x="183" y="359"/>
                      <a:pt x="183" y="359"/>
                      <a:pt x="183" y="359"/>
                    </a:cubicBezTo>
                    <a:cubicBezTo>
                      <a:pt x="183" y="342"/>
                      <a:pt x="183" y="342"/>
                      <a:pt x="183" y="342"/>
                    </a:cubicBezTo>
                    <a:cubicBezTo>
                      <a:pt x="188" y="342"/>
                      <a:pt x="192" y="338"/>
                      <a:pt x="192" y="333"/>
                    </a:cubicBezTo>
                    <a:cubicBezTo>
                      <a:pt x="193" y="295"/>
                      <a:pt x="193" y="295"/>
                      <a:pt x="193" y="295"/>
                    </a:cubicBezTo>
                    <a:cubicBezTo>
                      <a:pt x="193" y="288"/>
                      <a:pt x="198" y="282"/>
                      <a:pt x="205" y="279"/>
                    </a:cubicBezTo>
                    <a:cubicBezTo>
                      <a:pt x="219" y="275"/>
                      <a:pt x="232" y="269"/>
                      <a:pt x="243" y="259"/>
                    </a:cubicBezTo>
                    <a:cubicBezTo>
                      <a:pt x="248" y="254"/>
                      <a:pt x="256" y="253"/>
                      <a:pt x="263" y="257"/>
                    </a:cubicBezTo>
                    <a:cubicBezTo>
                      <a:pt x="295" y="277"/>
                      <a:pt x="295" y="277"/>
                      <a:pt x="295" y="277"/>
                    </a:cubicBezTo>
                    <a:cubicBezTo>
                      <a:pt x="296" y="278"/>
                      <a:pt x="298" y="278"/>
                      <a:pt x="300" y="278"/>
                    </a:cubicBezTo>
                    <a:cubicBezTo>
                      <a:pt x="300" y="278"/>
                      <a:pt x="300" y="278"/>
                      <a:pt x="300" y="278"/>
                    </a:cubicBezTo>
                    <a:cubicBezTo>
                      <a:pt x="303" y="278"/>
                      <a:pt x="306" y="276"/>
                      <a:pt x="308" y="274"/>
                    </a:cubicBezTo>
                    <a:cubicBezTo>
                      <a:pt x="314" y="262"/>
                      <a:pt x="314" y="262"/>
                      <a:pt x="314" y="262"/>
                    </a:cubicBezTo>
                    <a:cubicBezTo>
                      <a:pt x="317" y="258"/>
                      <a:pt x="316" y="252"/>
                      <a:pt x="311" y="250"/>
                    </a:cubicBezTo>
                    <a:cubicBezTo>
                      <a:pt x="279" y="230"/>
                      <a:pt x="279" y="230"/>
                      <a:pt x="279" y="230"/>
                    </a:cubicBezTo>
                    <a:cubicBezTo>
                      <a:pt x="273" y="226"/>
                      <a:pt x="270" y="219"/>
                      <a:pt x="271" y="211"/>
                    </a:cubicBezTo>
                    <a:cubicBezTo>
                      <a:pt x="275" y="197"/>
                      <a:pt x="275" y="183"/>
                      <a:pt x="272" y="169"/>
                    </a:cubicBezTo>
                    <a:cubicBezTo>
                      <a:pt x="271" y="161"/>
                      <a:pt x="274" y="154"/>
                      <a:pt x="281" y="150"/>
                    </a:cubicBezTo>
                    <a:cubicBezTo>
                      <a:pt x="314" y="132"/>
                      <a:pt x="314" y="132"/>
                      <a:pt x="314" y="132"/>
                    </a:cubicBezTo>
                    <a:cubicBezTo>
                      <a:pt x="316" y="131"/>
                      <a:pt x="318" y="129"/>
                      <a:pt x="318" y="127"/>
                    </a:cubicBezTo>
                    <a:cubicBezTo>
                      <a:pt x="319" y="124"/>
                      <a:pt x="319" y="122"/>
                      <a:pt x="317" y="120"/>
                    </a:cubicBezTo>
                    <a:cubicBezTo>
                      <a:pt x="311" y="108"/>
                      <a:pt x="311" y="108"/>
                      <a:pt x="311" y="108"/>
                    </a:cubicBezTo>
                    <a:cubicBezTo>
                      <a:pt x="309" y="105"/>
                      <a:pt x="306" y="103"/>
                      <a:pt x="303" y="103"/>
                    </a:cubicBezTo>
                    <a:cubicBezTo>
                      <a:pt x="302" y="103"/>
                      <a:pt x="300" y="104"/>
                      <a:pt x="299" y="104"/>
                    </a:cubicBezTo>
                    <a:cubicBezTo>
                      <a:pt x="266" y="123"/>
                      <a:pt x="266" y="123"/>
                      <a:pt x="266" y="123"/>
                    </a:cubicBezTo>
                    <a:cubicBezTo>
                      <a:pt x="259" y="126"/>
                      <a:pt x="251" y="125"/>
                      <a:pt x="245" y="120"/>
                    </a:cubicBezTo>
                    <a:cubicBezTo>
                      <a:pt x="240" y="115"/>
                      <a:pt x="234" y="110"/>
                      <a:pt x="229" y="107"/>
                    </a:cubicBezTo>
                    <a:cubicBezTo>
                      <a:pt x="223" y="103"/>
                      <a:pt x="216" y="100"/>
                      <a:pt x="209" y="98"/>
                    </a:cubicBezTo>
                    <a:cubicBezTo>
                      <a:pt x="202" y="95"/>
                      <a:pt x="197" y="89"/>
                      <a:pt x="197" y="81"/>
                    </a:cubicBezTo>
                    <a:cubicBezTo>
                      <a:pt x="198" y="43"/>
                      <a:pt x="198" y="43"/>
                      <a:pt x="198" y="43"/>
                    </a:cubicBezTo>
                    <a:cubicBezTo>
                      <a:pt x="198" y="38"/>
                      <a:pt x="194" y="34"/>
                      <a:pt x="189" y="34"/>
                    </a:cubicBezTo>
                    <a:cubicBezTo>
                      <a:pt x="176" y="34"/>
                      <a:pt x="176" y="34"/>
                      <a:pt x="176" y="34"/>
                    </a:cubicBezTo>
                    <a:cubicBezTo>
                      <a:pt x="176" y="34"/>
                      <a:pt x="176" y="34"/>
                      <a:pt x="176" y="34"/>
                    </a:cubicBezTo>
                    <a:cubicBezTo>
                      <a:pt x="171" y="34"/>
                      <a:pt x="167" y="38"/>
                      <a:pt x="167" y="43"/>
                    </a:cubicBezTo>
                    <a:cubicBezTo>
                      <a:pt x="166" y="80"/>
                      <a:pt x="166" y="80"/>
                      <a:pt x="166" y="80"/>
                    </a:cubicBezTo>
                    <a:cubicBezTo>
                      <a:pt x="166" y="88"/>
                      <a:pt x="161" y="95"/>
                      <a:pt x="153" y="97"/>
                    </a:cubicBezTo>
                    <a:cubicBezTo>
                      <a:pt x="139" y="101"/>
                      <a:pt x="127" y="107"/>
                      <a:pt x="116" y="117"/>
                    </a:cubicBezTo>
                    <a:cubicBezTo>
                      <a:pt x="110" y="122"/>
                      <a:pt x="102" y="123"/>
                      <a:pt x="96" y="119"/>
                    </a:cubicBezTo>
                    <a:cubicBezTo>
                      <a:pt x="63" y="99"/>
                      <a:pt x="63" y="99"/>
                      <a:pt x="63" y="99"/>
                    </a:cubicBezTo>
                    <a:cubicBezTo>
                      <a:pt x="59" y="97"/>
                      <a:pt x="53" y="98"/>
                      <a:pt x="51" y="102"/>
                    </a:cubicBezTo>
                    <a:cubicBezTo>
                      <a:pt x="44" y="114"/>
                      <a:pt x="44" y="114"/>
                      <a:pt x="44" y="114"/>
                    </a:cubicBezTo>
                    <a:cubicBezTo>
                      <a:pt x="43" y="116"/>
                      <a:pt x="42" y="118"/>
                      <a:pt x="43" y="121"/>
                    </a:cubicBezTo>
                    <a:cubicBezTo>
                      <a:pt x="43" y="123"/>
                      <a:pt x="45" y="125"/>
                      <a:pt x="47" y="126"/>
                    </a:cubicBezTo>
                    <a:cubicBezTo>
                      <a:pt x="79" y="146"/>
                      <a:pt x="79" y="146"/>
                      <a:pt x="79" y="146"/>
                    </a:cubicBezTo>
                    <a:cubicBezTo>
                      <a:pt x="86" y="150"/>
                      <a:pt x="89" y="157"/>
                      <a:pt x="87" y="165"/>
                    </a:cubicBezTo>
                    <a:cubicBezTo>
                      <a:pt x="83" y="178"/>
                      <a:pt x="83" y="193"/>
                      <a:pt x="86" y="207"/>
                    </a:cubicBezTo>
                    <a:cubicBezTo>
                      <a:pt x="88" y="215"/>
                      <a:pt x="84" y="222"/>
                      <a:pt x="78" y="226"/>
                    </a:cubicBezTo>
                    <a:cubicBezTo>
                      <a:pt x="45" y="244"/>
                      <a:pt x="45" y="244"/>
                      <a:pt x="45" y="244"/>
                    </a:cubicBezTo>
                    <a:cubicBezTo>
                      <a:pt x="40" y="246"/>
                      <a:pt x="38" y="252"/>
                      <a:pt x="41" y="257"/>
                    </a:cubicBezTo>
                    <a:cubicBezTo>
                      <a:pt x="47" y="268"/>
                      <a:pt x="47" y="268"/>
                      <a:pt x="47" y="268"/>
                    </a:cubicBezTo>
                    <a:cubicBezTo>
                      <a:pt x="49" y="272"/>
                      <a:pt x="53" y="273"/>
                      <a:pt x="55" y="273"/>
                    </a:cubicBezTo>
                    <a:cubicBezTo>
                      <a:pt x="57" y="273"/>
                      <a:pt x="58" y="272"/>
                      <a:pt x="60" y="272"/>
                    </a:cubicBezTo>
                    <a:cubicBezTo>
                      <a:pt x="93" y="253"/>
                      <a:pt x="93" y="253"/>
                      <a:pt x="93" y="253"/>
                    </a:cubicBezTo>
                    <a:cubicBezTo>
                      <a:pt x="95" y="252"/>
                      <a:pt x="98" y="251"/>
                      <a:pt x="101" y="251"/>
                    </a:cubicBezTo>
                    <a:close/>
                    <a:moveTo>
                      <a:pt x="179" y="256"/>
                    </a:moveTo>
                    <a:cubicBezTo>
                      <a:pt x="173" y="256"/>
                      <a:pt x="167" y="255"/>
                      <a:pt x="161" y="254"/>
                    </a:cubicBezTo>
                    <a:cubicBezTo>
                      <a:pt x="143" y="249"/>
                      <a:pt x="128" y="237"/>
                      <a:pt x="120" y="221"/>
                    </a:cubicBezTo>
                    <a:cubicBezTo>
                      <a:pt x="111" y="205"/>
                      <a:pt x="108" y="187"/>
                      <a:pt x="113" y="169"/>
                    </a:cubicBezTo>
                    <a:cubicBezTo>
                      <a:pt x="122" y="140"/>
                      <a:pt x="149" y="120"/>
                      <a:pt x="179" y="120"/>
                    </a:cubicBezTo>
                    <a:cubicBezTo>
                      <a:pt x="185" y="120"/>
                      <a:pt x="192" y="121"/>
                      <a:pt x="198" y="122"/>
                    </a:cubicBezTo>
                    <a:cubicBezTo>
                      <a:pt x="215" y="127"/>
                      <a:pt x="230" y="139"/>
                      <a:pt x="239" y="155"/>
                    </a:cubicBezTo>
                    <a:cubicBezTo>
                      <a:pt x="248" y="171"/>
                      <a:pt x="250" y="189"/>
                      <a:pt x="245" y="207"/>
                    </a:cubicBezTo>
                    <a:cubicBezTo>
                      <a:pt x="237" y="236"/>
                      <a:pt x="210" y="256"/>
                      <a:pt x="179" y="256"/>
                    </a:cubicBezTo>
                    <a:close/>
                    <a:moveTo>
                      <a:pt x="179" y="154"/>
                    </a:moveTo>
                    <a:cubicBezTo>
                      <a:pt x="164" y="154"/>
                      <a:pt x="150" y="164"/>
                      <a:pt x="146" y="179"/>
                    </a:cubicBezTo>
                    <a:cubicBezTo>
                      <a:pt x="144" y="188"/>
                      <a:pt x="145" y="197"/>
                      <a:pt x="149" y="205"/>
                    </a:cubicBezTo>
                    <a:cubicBezTo>
                      <a:pt x="154" y="213"/>
                      <a:pt x="161" y="218"/>
                      <a:pt x="170" y="221"/>
                    </a:cubicBezTo>
                    <a:cubicBezTo>
                      <a:pt x="173" y="222"/>
                      <a:pt x="176" y="222"/>
                      <a:pt x="179" y="222"/>
                    </a:cubicBezTo>
                    <a:cubicBezTo>
                      <a:pt x="195" y="222"/>
                      <a:pt x="208" y="212"/>
                      <a:pt x="212" y="197"/>
                    </a:cubicBezTo>
                    <a:cubicBezTo>
                      <a:pt x="215" y="188"/>
                      <a:pt x="214" y="179"/>
                      <a:pt x="209" y="171"/>
                    </a:cubicBezTo>
                    <a:cubicBezTo>
                      <a:pt x="205" y="163"/>
                      <a:pt x="197" y="157"/>
                      <a:pt x="189" y="155"/>
                    </a:cubicBezTo>
                    <a:cubicBezTo>
                      <a:pt x="185" y="154"/>
                      <a:pt x="182" y="154"/>
                      <a:pt x="179" y="15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0" name="Freeform 38"/>
              <p:cNvSpPr>
                <a:spLocks noEditPoints="1"/>
              </p:cNvSpPr>
              <p:nvPr/>
            </p:nvSpPr>
            <p:spPr bwMode="auto">
              <a:xfrm>
                <a:off x="457695" y="345157"/>
                <a:ext cx="719573" cy="677672"/>
              </a:xfrm>
              <a:custGeom>
                <a:avLst/>
                <a:gdLst>
                  <a:gd name="T0" fmla="*/ 204 w 378"/>
                  <a:gd name="T1" fmla="*/ 331 h 356"/>
                  <a:gd name="T2" fmla="*/ 161 w 378"/>
                  <a:gd name="T3" fmla="*/ 304 h 356"/>
                  <a:gd name="T4" fmla="*/ 110 w 378"/>
                  <a:gd name="T5" fmla="*/ 343 h 356"/>
                  <a:gd name="T6" fmla="*/ 75 w 378"/>
                  <a:gd name="T7" fmla="*/ 328 h 356"/>
                  <a:gd name="T8" fmla="*/ 79 w 378"/>
                  <a:gd name="T9" fmla="*/ 246 h 356"/>
                  <a:gd name="T10" fmla="*/ 66 w 378"/>
                  <a:gd name="T11" fmla="*/ 216 h 356"/>
                  <a:gd name="T12" fmla="*/ 11 w 378"/>
                  <a:gd name="T13" fmla="*/ 198 h 356"/>
                  <a:gd name="T14" fmla="*/ 2 w 378"/>
                  <a:gd name="T15" fmla="*/ 154 h 356"/>
                  <a:gd name="T16" fmla="*/ 75 w 378"/>
                  <a:gd name="T17" fmla="*/ 117 h 356"/>
                  <a:gd name="T18" fmla="*/ 84 w 378"/>
                  <a:gd name="T19" fmla="*/ 67 h 356"/>
                  <a:gd name="T20" fmla="*/ 105 w 378"/>
                  <a:gd name="T21" fmla="*/ 10 h 356"/>
                  <a:gd name="T22" fmla="*/ 135 w 378"/>
                  <a:gd name="T23" fmla="*/ 0 h 356"/>
                  <a:gd name="T24" fmla="*/ 185 w 378"/>
                  <a:gd name="T25" fmla="*/ 49 h 356"/>
                  <a:gd name="T26" fmla="*/ 233 w 378"/>
                  <a:gd name="T27" fmla="*/ 31 h 356"/>
                  <a:gd name="T28" fmla="*/ 293 w 378"/>
                  <a:gd name="T29" fmla="*/ 21 h 356"/>
                  <a:gd name="T30" fmla="*/ 314 w 378"/>
                  <a:gd name="T31" fmla="*/ 89 h 356"/>
                  <a:gd name="T32" fmla="*/ 307 w 378"/>
                  <a:gd name="T33" fmla="*/ 124 h 356"/>
                  <a:gd name="T34" fmla="*/ 338 w 378"/>
                  <a:gd name="T35" fmla="*/ 142 h 356"/>
                  <a:gd name="T36" fmla="*/ 377 w 378"/>
                  <a:gd name="T37" fmla="*/ 190 h 356"/>
                  <a:gd name="T38" fmla="*/ 333 w 378"/>
                  <a:gd name="T39" fmla="*/ 242 h 356"/>
                  <a:gd name="T40" fmla="*/ 329 w 378"/>
                  <a:gd name="T41" fmla="*/ 241 h 356"/>
                  <a:gd name="T42" fmla="*/ 284 w 378"/>
                  <a:gd name="T43" fmla="*/ 266 h 356"/>
                  <a:gd name="T44" fmla="*/ 273 w 378"/>
                  <a:gd name="T45" fmla="*/ 347 h 356"/>
                  <a:gd name="T46" fmla="*/ 243 w 378"/>
                  <a:gd name="T47" fmla="*/ 356 h 356"/>
                  <a:gd name="T48" fmla="*/ 219 w 378"/>
                  <a:gd name="T49" fmla="*/ 282 h 356"/>
                  <a:gd name="T50" fmla="*/ 247 w 378"/>
                  <a:gd name="T51" fmla="*/ 321 h 356"/>
                  <a:gd name="T52" fmla="*/ 264 w 378"/>
                  <a:gd name="T53" fmla="*/ 303 h 356"/>
                  <a:gd name="T54" fmla="*/ 252 w 378"/>
                  <a:gd name="T55" fmla="*/ 249 h 356"/>
                  <a:gd name="T56" fmla="*/ 294 w 378"/>
                  <a:gd name="T57" fmla="*/ 204 h 356"/>
                  <a:gd name="T58" fmla="*/ 342 w 378"/>
                  <a:gd name="T59" fmla="*/ 199 h 356"/>
                  <a:gd name="T60" fmla="*/ 341 w 378"/>
                  <a:gd name="T61" fmla="*/ 180 h 356"/>
                  <a:gd name="T62" fmla="*/ 297 w 378"/>
                  <a:gd name="T63" fmla="*/ 173 h 356"/>
                  <a:gd name="T64" fmla="*/ 276 w 378"/>
                  <a:gd name="T65" fmla="*/ 139 h 356"/>
                  <a:gd name="T66" fmla="*/ 264 w 378"/>
                  <a:gd name="T67" fmla="*/ 100 h 356"/>
                  <a:gd name="T68" fmla="*/ 284 w 378"/>
                  <a:gd name="T69" fmla="*/ 56 h 356"/>
                  <a:gd name="T70" fmla="*/ 268 w 378"/>
                  <a:gd name="T71" fmla="*/ 47 h 356"/>
                  <a:gd name="T72" fmla="*/ 239 w 378"/>
                  <a:gd name="T73" fmla="*/ 82 h 356"/>
                  <a:gd name="T74" fmla="*/ 177 w 378"/>
                  <a:gd name="T75" fmla="*/ 84 h 356"/>
                  <a:gd name="T76" fmla="*/ 143 w 378"/>
                  <a:gd name="T77" fmla="*/ 40 h 356"/>
                  <a:gd name="T78" fmla="*/ 119 w 378"/>
                  <a:gd name="T79" fmla="*/ 41 h 356"/>
                  <a:gd name="T80" fmla="*/ 115 w 378"/>
                  <a:gd name="T81" fmla="*/ 53 h 356"/>
                  <a:gd name="T82" fmla="*/ 126 w 378"/>
                  <a:gd name="T83" fmla="*/ 107 h 356"/>
                  <a:gd name="T84" fmla="*/ 84 w 378"/>
                  <a:gd name="T85" fmla="*/ 152 h 356"/>
                  <a:gd name="T86" fmla="*/ 36 w 378"/>
                  <a:gd name="T87" fmla="*/ 157 h 356"/>
                  <a:gd name="T88" fmla="*/ 37 w 378"/>
                  <a:gd name="T89" fmla="*/ 177 h 356"/>
                  <a:gd name="T90" fmla="*/ 81 w 378"/>
                  <a:gd name="T91" fmla="*/ 184 h 356"/>
                  <a:gd name="T92" fmla="*/ 103 w 378"/>
                  <a:gd name="T93" fmla="*/ 218 h 356"/>
                  <a:gd name="T94" fmla="*/ 114 w 378"/>
                  <a:gd name="T95" fmla="*/ 256 h 356"/>
                  <a:gd name="T96" fmla="*/ 94 w 378"/>
                  <a:gd name="T97" fmla="*/ 300 h 356"/>
                  <a:gd name="T98" fmla="*/ 110 w 378"/>
                  <a:gd name="T99" fmla="*/ 309 h 356"/>
                  <a:gd name="T100" fmla="*/ 140 w 378"/>
                  <a:gd name="T101" fmla="*/ 275 h 356"/>
                  <a:gd name="T102" fmla="*/ 202 w 378"/>
                  <a:gd name="T103" fmla="*/ 272 h 356"/>
                  <a:gd name="T104" fmla="*/ 189 w 378"/>
                  <a:gd name="T105" fmla="*/ 246 h 356"/>
                  <a:gd name="T106" fmla="*/ 121 w 378"/>
                  <a:gd name="T107" fmla="*/ 172 h 356"/>
                  <a:gd name="T108" fmla="*/ 189 w 378"/>
                  <a:gd name="T109" fmla="*/ 110 h 356"/>
                  <a:gd name="T110" fmla="*/ 257 w 378"/>
                  <a:gd name="T111" fmla="*/ 184 h 356"/>
                  <a:gd name="T112" fmla="*/ 189 w 378"/>
                  <a:gd name="T113" fmla="*/ 246 h 356"/>
                  <a:gd name="T114" fmla="*/ 167 w 378"/>
                  <a:gd name="T115" fmla="*/ 152 h 356"/>
                  <a:gd name="T116" fmla="*/ 163 w 378"/>
                  <a:gd name="T117" fmla="*/ 200 h 356"/>
                  <a:gd name="T118" fmla="*/ 211 w 378"/>
                  <a:gd name="T119" fmla="*/ 204 h 356"/>
                  <a:gd name="T120" fmla="*/ 215 w 378"/>
                  <a:gd name="T121" fmla="*/ 156 h 35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Lst>
                <a:rect l="0" t="0" r="r" b="b"/>
                <a:pathLst>
                  <a:path w="378" h="356">
                    <a:moveTo>
                      <a:pt x="243" y="356"/>
                    </a:moveTo>
                    <a:cubicBezTo>
                      <a:pt x="227" y="356"/>
                      <a:pt x="211" y="346"/>
                      <a:pt x="204" y="331"/>
                    </a:cubicBezTo>
                    <a:cubicBezTo>
                      <a:pt x="193" y="307"/>
                      <a:pt x="193" y="307"/>
                      <a:pt x="193" y="307"/>
                    </a:cubicBezTo>
                    <a:cubicBezTo>
                      <a:pt x="182" y="308"/>
                      <a:pt x="171" y="307"/>
                      <a:pt x="161" y="304"/>
                    </a:cubicBezTo>
                    <a:cubicBezTo>
                      <a:pt x="146" y="325"/>
                      <a:pt x="146" y="325"/>
                      <a:pt x="146" y="325"/>
                    </a:cubicBezTo>
                    <a:cubicBezTo>
                      <a:pt x="138" y="336"/>
                      <a:pt x="124" y="343"/>
                      <a:pt x="110" y="343"/>
                    </a:cubicBezTo>
                    <a:cubicBezTo>
                      <a:pt x="101" y="343"/>
                      <a:pt x="93" y="340"/>
                      <a:pt x="85" y="335"/>
                    </a:cubicBezTo>
                    <a:cubicBezTo>
                      <a:pt x="75" y="328"/>
                      <a:pt x="75" y="328"/>
                      <a:pt x="75" y="328"/>
                    </a:cubicBezTo>
                    <a:cubicBezTo>
                      <a:pt x="55" y="314"/>
                      <a:pt x="51" y="287"/>
                      <a:pt x="64" y="267"/>
                    </a:cubicBezTo>
                    <a:cubicBezTo>
                      <a:pt x="79" y="246"/>
                      <a:pt x="79" y="246"/>
                      <a:pt x="79" y="246"/>
                    </a:cubicBezTo>
                    <a:cubicBezTo>
                      <a:pt x="76" y="242"/>
                      <a:pt x="74" y="237"/>
                      <a:pt x="72" y="232"/>
                    </a:cubicBezTo>
                    <a:cubicBezTo>
                      <a:pt x="69" y="227"/>
                      <a:pt x="67" y="222"/>
                      <a:pt x="66" y="216"/>
                    </a:cubicBezTo>
                    <a:cubicBezTo>
                      <a:pt x="40" y="214"/>
                      <a:pt x="40" y="214"/>
                      <a:pt x="40" y="214"/>
                    </a:cubicBezTo>
                    <a:cubicBezTo>
                      <a:pt x="29" y="213"/>
                      <a:pt x="18" y="207"/>
                      <a:pt x="11" y="198"/>
                    </a:cubicBezTo>
                    <a:cubicBezTo>
                      <a:pt x="3" y="189"/>
                      <a:pt x="0" y="178"/>
                      <a:pt x="1" y="167"/>
                    </a:cubicBezTo>
                    <a:cubicBezTo>
                      <a:pt x="2" y="154"/>
                      <a:pt x="2" y="154"/>
                      <a:pt x="2" y="154"/>
                    </a:cubicBezTo>
                    <a:cubicBezTo>
                      <a:pt x="5" y="130"/>
                      <a:pt x="25" y="112"/>
                      <a:pt x="50" y="115"/>
                    </a:cubicBezTo>
                    <a:cubicBezTo>
                      <a:pt x="75" y="117"/>
                      <a:pt x="75" y="117"/>
                      <a:pt x="75" y="117"/>
                    </a:cubicBezTo>
                    <a:cubicBezTo>
                      <a:pt x="81" y="107"/>
                      <a:pt x="87" y="98"/>
                      <a:pt x="94" y="90"/>
                    </a:cubicBezTo>
                    <a:cubicBezTo>
                      <a:pt x="84" y="67"/>
                      <a:pt x="84" y="67"/>
                      <a:pt x="84" y="67"/>
                    </a:cubicBezTo>
                    <a:cubicBezTo>
                      <a:pt x="79" y="56"/>
                      <a:pt x="78" y="45"/>
                      <a:pt x="82" y="34"/>
                    </a:cubicBezTo>
                    <a:cubicBezTo>
                      <a:pt x="86" y="23"/>
                      <a:pt x="94" y="14"/>
                      <a:pt x="105" y="10"/>
                    </a:cubicBezTo>
                    <a:cubicBezTo>
                      <a:pt x="117" y="4"/>
                      <a:pt x="117" y="4"/>
                      <a:pt x="117" y="4"/>
                    </a:cubicBezTo>
                    <a:cubicBezTo>
                      <a:pt x="123" y="2"/>
                      <a:pt x="129" y="0"/>
                      <a:pt x="135" y="0"/>
                    </a:cubicBezTo>
                    <a:cubicBezTo>
                      <a:pt x="152" y="0"/>
                      <a:pt x="167" y="10"/>
                      <a:pt x="174" y="26"/>
                    </a:cubicBezTo>
                    <a:cubicBezTo>
                      <a:pt x="185" y="49"/>
                      <a:pt x="185" y="49"/>
                      <a:pt x="185" y="49"/>
                    </a:cubicBezTo>
                    <a:cubicBezTo>
                      <a:pt x="196" y="49"/>
                      <a:pt x="207" y="50"/>
                      <a:pt x="218" y="52"/>
                    </a:cubicBezTo>
                    <a:cubicBezTo>
                      <a:pt x="233" y="31"/>
                      <a:pt x="233" y="31"/>
                      <a:pt x="233" y="31"/>
                    </a:cubicBezTo>
                    <a:cubicBezTo>
                      <a:pt x="241" y="20"/>
                      <a:pt x="254" y="13"/>
                      <a:pt x="268" y="13"/>
                    </a:cubicBezTo>
                    <a:cubicBezTo>
                      <a:pt x="277" y="13"/>
                      <a:pt x="286" y="16"/>
                      <a:pt x="293" y="21"/>
                    </a:cubicBezTo>
                    <a:cubicBezTo>
                      <a:pt x="304" y="29"/>
                      <a:pt x="304" y="29"/>
                      <a:pt x="304" y="29"/>
                    </a:cubicBezTo>
                    <a:cubicBezTo>
                      <a:pt x="323" y="42"/>
                      <a:pt x="328" y="69"/>
                      <a:pt x="314" y="89"/>
                    </a:cubicBezTo>
                    <a:cubicBezTo>
                      <a:pt x="299" y="110"/>
                      <a:pt x="299" y="110"/>
                      <a:pt x="299" y="110"/>
                    </a:cubicBezTo>
                    <a:cubicBezTo>
                      <a:pt x="302" y="115"/>
                      <a:pt x="304" y="119"/>
                      <a:pt x="307" y="124"/>
                    </a:cubicBezTo>
                    <a:cubicBezTo>
                      <a:pt x="309" y="129"/>
                      <a:pt x="311" y="135"/>
                      <a:pt x="313" y="140"/>
                    </a:cubicBezTo>
                    <a:cubicBezTo>
                      <a:pt x="338" y="142"/>
                      <a:pt x="338" y="142"/>
                      <a:pt x="338" y="142"/>
                    </a:cubicBezTo>
                    <a:cubicBezTo>
                      <a:pt x="350" y="143"/>
                      <a:pt x="360" y="149"/>
                      <a:pt x="367" y="158"/>
                    </a:cubicBezTo>
                    <a:cubicBezTo>
                      <a:pt x="375" y="167"/>
                      <a:pt x="378" y="178"/>
                      <a:pt x="377" y="190"/>
                    </a:cubicBezTo>
                    <a:cubicBezTo>
                      <a:pt x="376" y="203"/>
                      <a:pt x="376" y="203"/>
                      <a:pt x="376" y="203"/>
                    </a:cubicBezTo>
                    <a:cubicBezTo>
                      <a:pt x="374" y="225"/>
                      <a:pt x="355" y="242"/>
                      <a:pt x="333" y="242"/>
                    </a:cubicBezTo>
                    <a:cubicBezTo>
                      <a:pt x="333" y="242"/>
                      <a:pt x="333" y="242"/>
                      <a:pt x="333" y="242"/>
                    </a:cubicBezTo>
                    <a:cubicBezTo>
                      <a:pt x="332" y="242"/>
                      <a:pt x="330" y="242"/>
                      <a:pt x="329" y="241"/>
                    </a:cubicBezTo>
                    <a:cubicBezTo>
                      <a:pt x="303" y="239"/>
                      <a:pt x="303" y="239"/>
                      <a:pt x="303" y="239"/>
                    </a:cubicBezTo>
                    <a:cubicBezTo>
                      <a:pt x="298" y="249"/>
                      <a:pt x="291" y="258"/>
                      <a:pt x="284" y="266"/>
                    </a:cubicBezTo>
                    <a:cubicBezTo>
                      <a:pt x="295" y="289"/>
                      <a:pt x="295" y="289"/>
                      <a:pt x="295" y="289"/>
                    </a:cubicBezTo>
                    <a:cubicBezTo>
                      <a:pt x="305" y="311"/>
                      <a:pt x="295" y="337"/>
                      <a:pt x="273" y="347"/>
                    </a:cubicBezTo>
                    <a:cubicBezTo>
                      <a:pt x="261" y="352"/>
                      <a:pt x="261" y="352"/>
                      <a:pt x="261" y="352"/>
                    </a:cubicBezTo>
                    <a:cubicBezTo>
                      <a:pt x="256" y="355"/>
                      <a:pt x="250" y="356"/>
                      <a:pt x="243" y="356"/>
                    </a:cubicBezTo>
                    <a:close/>
                    <a:moveTo>
                      <a:pt x="204" y="272"/>
                    </a:moveTo>
                    <a:cubicBezTo>
                      <a:pt x="211" y="272"/>
                      <a:pt x="217" y="276"/>
                      <a:pt x="219" y="282"/>
                    </a:cubicBezTo>
                    <a:cubicBezTo>
                      <a:pt x="235" y="317"/>
                      <a:pt x="235" y="317"/>
                      <a:pt x="235" y="317"/>
                    </a:cubicBezTo>
                    <a:cubicBezTo>
                      <a:pt x="237" y="321"/>
                      <a:pt x="243" y="323"/>
                      <a:pt x="247" y="321"/>
                    </a:cubicBezTo>
                    <a:cubicBezTo>
                      <a:pt x="259" y="316"/>
                      <a:pt x="259" y="316"/>
                      <a:pt x="259" y="316"/>
                    </a:cubicBezTo>
                    <a:cubicBezTo>
                      <a:pt x="264" y="314"/>
                      <a:pt x="266" y="308"/>
                      <a:pt x="264" y="303"/>
                    </a:cubicBezTo>
                    <a:cubicBezTo>
                      <a:pt x="248" y="269"/>
                      <a:pt x="248" y="269"/>
                      <a:pt x="248" y="269"/>
                    </a:cubicBezTo>
                    <a:cubicBezTo>
                      <a:pt x="245" y="262"/>
                      <a:pt x="247" y="254"/>
                      <a:pt x="252" y="249"/>
                    </a:cubicBezTo>
                    <a:cubicBezTo>
                      <a:pt x="263" y="240"/>
                      <a:pt x="271" y="228"/>
                      <a:pt x="277" y="214"/>
                    </a:cubicBezTo>
                    <a:cubicBezTo>
                      <a:pt x="280" y="208"/>
                      <a:pt x="287" y="203"/>
                      <a:pt x="294" y="204"/>
                    </a:cubicBezTo>
                    <a:cubicBezTo>
                      <a:pt x="332" y="208"/>
                      <a:pt x="332" y="208"/>
                      <a:pt x="332" y="208"/>
                    </a:cubicBezTo>
                    <a:cubicBezTo>
                      <a:pt x="337" y="208"/>
                      <a:pt x="342" y="204"/>
                      <a:pt x="342" y="199"/>
                    </a:cubicBezTo>
                    <a:cubicBezTo>
                      <a:pt x="343" y="186"/>
                      <a:pt x="343" y="186"/>
                      <a:pt x="343" y="186"/>
                    </a:cubicBezTo>
                    <a:cubicBezTo>
                      <a:pt x="343" y="184"/>
                      <a:pt x="343" y="181"/>
                      <a:pt x="341" y="180"/>
                    </a:cubicBezTo>
                    <a:cubicBezTo>
                      <a:pt x="340" y="178"/>
                      <a:pt x="337" y="176"/>
                      <a:pt x="335" y="176"/>
                    </a:cubicBezTo>
                    <a:cubicBezTo>
                      <a:pt x="297" y="173"/>
                      <a:pt x="297" y="173"/>
                      <a:pt x="297" y="173"/>
                    </a:cubicBezTo>
                    <a:cubicBezTo>
                      <a:pt x="290" y="172"/>
                      <a:pt x="284" y="166"/>
                      <a:pt x="282" y="159"/>
                    </a:cubicBezTo>
                    <a:cubicBezTo>
                      <a:pt x="281" y="152"/>
                      <a:pt x="279" y="145"/>
                      <a:pt x="276" y="139"/>
                    </a:cubicBezTo>
                    <a:cubicBezTo>
                      <a:pt x="273" y="132"/>
                      <a:pt x="269" y="126"/>
                      <a:pt x="265" y="120"/>
                    </a:cubicBezTo>
                    <a:cubicBezTo>
                      <a:pt x="260" y="114"/>
                      <a:pt x="260" y="106"/>
                      <a:pt x="264" y="100"/>
                    </a:cubicBezTo>
                    <a:cubicBezTo>
                      <a:pt x="286" y="69"/>
                      <a:pt x="286" y="69"/>
                      <a:pt x="286" y="69"/>
                    </a:cubicBezTo>
                    <a:cubicBezTo>
                      <a:pt x="289" y="65"/>
                      <a:pt x="288" y="59"/>
                      <a:pt x="284" y="56"/>
                    </a:cubicBezTo>
                    <a:cubicBezTo>
                      <a:pt x="273" y="49"/>
                      <a:pt x="273" y="49"/>
                      <a:pt x="273" y="49"/>
                    </a:cubicBezTo>
                    <a:cubicBezTo>
                      <a:pt x="271" y="47"/>
                      <a:pt x="269" y="47"/>
                      <a:pt x="268" y="47"/>
                    </a:cubicBezTo>
                    <a:cubicBezTo>
                      <a:pt x="265" y="47"/>
                      <a:pt x="262" y="48"/>
                      <a:pt x="260" y="51"/>
                    </a:cubicBezTo>
                    <a:cubicBezTo>
                      <a:pt x="239" y="82"/>
                      <a:pt x="239" y="82"/>
                      <a:pt x="239" y="82"/>
                    </a:cubicBezTo>
                    <a:cubicBezTo>
                      <a:pt x="234" y="88"/>
                      <a:pt x="226" y="90"/>
                      <a:pt x="219" y="88"/>
                    </a:cubicBezTo>
                    <a:cubicBezTo>
                      <a:pt x="205" y="83"/>
                      <a:pt x="191" y="82"/>
                      <a:pt x="177" y="84"/>
                    </a:cubicBezTo>
                    <a:cubicBezTo>
                      <a:pt x="169" y="85"/>
                      <a:pt x="162" y="81"/>
                      <a:pt x="159" y="74"/>
                    </a:cubicBezTo>
                    <a:cubicBezTo>
                      <a:pt x="143" y="40"/>
                      <a:pt x="143" y="40"/>
                      <a:pt x="143" y="40"/>
                    </a:cubicBezTo>
                    <a:cubicBezTo>
                      <a:pt x="141" y="35"/>
                      <a:pt x="136" y="33"/>
                      <a:pt x="131" y="35"/>
                    </a:cubicBezTo>
                    <a:cubicBezTo>
                      <a:pt x="119" y="41"/>
                      <a:pt x="119" y="41"/>
                      <a:pt x="119" y="41"/>
                    </a:cubicBezTo>
                    <a:cubicBezTo>
                      <a:pt x="117" y="42"/>
                      <a:pt x="115" y="43"/>
                      <a:pt x="114" y="46"/>
                    </a:cubicBezTo>
                    <a:cubicBezTo>
                      <a:pt x="113" y="48"/>
                      <a:pt x="114" y="51"/>
                      <a:pt x="115" y="53"/>
                    </a:cubicBezTo>
                    <a:cubicBezTo>
                      <a:pt x="130" y="87"/>
                      <a:pt x="130" y="87"/>
                      <a:pt x="130" y="87"/>
                    </a:cubicBezTo>
                    <a:cubicBezTo>
                      <a:pt x="133" y="94"/>
                      <a:pt x="132" y="102"/>
                      <a:pt x="126" y="107"/>
                    </a:cubicBezTo>
                    <a:cubicBezTo>
                      <a:pt x="115" y="116"/>
                      <a:pt x="107" y="128"/>
                      <a:pt x="101" y="142"/>
                    </a:cubicBezTo>
                    <a:cubicBezTo>
                      <a:pt x="98" y="149"/>
                      <a:pt x="91" y="153"/>
                      <a:pt x="84" y="152"/>
                    </a:cubicBezTo>
                    <a:cubicBezTo>
                      <a:pt x="46" y="149"/>
                      <a:pt x="46" y="149"/>
                      <a:pt x="46" y="149"/>
                    </a:cubicBezTo>
                    <a:cubicBezTo>
                      <a:pt x="42" y="148"/>
                      <a:pt x="37" y="152"/>
                      <a:pt x="36" y="157"/>
                    </a:cubicBezTo>
                    <a:cubicBezTo>
                      <a:pt x="35" y="170"/>
                      <a:pt x="35" y="170"/>
                      <a:pt x="35" y="170"/>
                    </a:cubicBezTo>
                    <a:cubicBezTo>
                      <a:pt x="35" y="172"/>
                      <a:pt x="36" y="175"/>
                      <a:pt x="37" y="177"/>
                    </a:cubicBezTo>
                    <a:cubicBezTo>
                      <a:pt x="39" y="179"/>
                      <a:pt x="41" y="180"/>
                      <a:pt x="43" y="180"/>
                    </a:cubicBezTo>
                    <a:cubicBezTo>
                      <a:pt x="81" y="184"/>
                      <a:pt x="81" y="184"/>
                      <a:pt x="81" y="184"/>
                    </a:cubicBezTo>
                    <a:cubicBezTo>
                      <a:pt x="88" y="184"/>
                      <a:pt x="94" y="190"/>
                      <a:pt x="96" y="197"/>
                    </a:cubicBezTo>
                    <a:cubicBezTo>
                      <a:pt x="97" y="204"/>
                      <a:pt x="100" y="211"/>
                      <a:pt x="103" y="218"/>
                    </a:cubicBezTo>
                    <a:cubicBezTo>
                      <a:pt x="106" y="224"/>
                      <a:pt x="109" y="230"/>
                      <a:pt x="114" y="236"/>
                    </a:cubicBezTo>
                    <a:cubicBezTo>
                      <a:pt x="118" y="242"/>
                      <a:pt x="118" y="250"/>
                      <a:pt x="114" y="256"/>
                    </a:cubicBezTo>
                    <a:cubicBezTo>
                      <a:pt x="92" y="287"/>
                      <a:pt x="92" y="287"/>
                      <a:pt x="92" y="287"/>
                    </a:cubicBezTo>
                    <a:cubicBezTo>
                      <a:pt x="89" y="291"/>
                      <a:pt x="90" y="297"/>
                      <a:pt x="94" y="300"/>
                    </a:cubicBezTo>
                    <a:cubicBezTo>
                      <a:pt x="105" y="307"/>
                      <a:pt x="105" y="307"/>
                      <a:pt x="105" y="307"/>
                    </a:cubicBezTo>
                    <a:cubicBezTo>
                      <a:pt x="107" y="309"/>
                      <a:pt x="109" y="309"/>
                      <a:pt x="110" y="309"/>
                    </a:cubicBezTo>
                    <a:cubicBezTo>
                      <a:pt x="113" y="309"/>
                      <a:pt x="116" y="308"/>
                      <a:pt x="118" y="305"/>
                    </a:cubicBezTo>
                    <a:cubicBezTo>
                      <a:pt x="140" y="275"/>
                      <a:pt x="140" y="275"/>
                      <a:pt x="140" y="275"/>
                    </a:cubicBezTo>
                    <a:cubicBezTo>
                      <a:pt x="144" y="268"/>
                      <a:pt x="152" y="266"/>
                      <a:pt x="159" y="268"/>
                    </a:cubicBezTo>
                    <a:cubicBezTo>
                      <a:pt x="173" y="273"/>
                      <a:pt x="188" y="274"/>
                      <a:pt x="202" y="272"/>
                    </a:cubicBezTo>
                    <a:cubicBezTo>
                      <a:pt x="202" y="272"/>
                      <a:pt x="203" y="272"/>
                      <a:pt x="204" y="272"/>
                    </a:cubicBezTo>
                    <a:close/>
                    <a:moveTo>
                      <a:pt x="189" y="246"/>
                    </a:moveTo>
                    <a:cubicBezTo>
                      <a:pt x="169" y="246"/>
                      <a:pt x="150" y="238"/>
                      <a:pt x="137" y="222"/>
                    </a:cubicBezTo>
                    <a:cubicBezTo>
                      <a:pt x="125" y="208"/>
                      <a:pt x="119" y="190"/>
                      <a:pt x="121" y="172"/>
                    </a:cubicBezTo>
                    <a:cubicBezTo>
                      <a:pt x="123" y="154"/>
                      <a:pt x="131" y="137"/>
                      <a:pt x="145" y="126"/>
                    </a:cubicBezTo>
                    <a:cubicBezTo>
                      <a:pt x="158" y="115"/>
                      <a:pt x="173" y="110"/>
                      <a:pt x="189" y="110"/>
                    </a:cubicBezTo>
                    <a:cubicBezTo>
                      <a:pt x="209" y="110"/>
                      <a:pt x="228" y="119"/>
                      <a:pt x="242" y="134"/>
                    </a:cubicBezTo>
                    <a:cubicBezTo>
                      <a:pt x="253" y="148"/>
                      <a:pt x="259" y="166"/>
                      <a:pt x="257" y="184"/>
                    </a:cubicBezTo>
                    <a:cubicBezTo>
                      <a:pt x="256" y="202"/>
                      <a:pt x="247" y="219"/>
                      <a:pt x="233" y="230"/>
                    </a:cubicBezTo>
                    <a:cubicBezTo>
                      <a:pt x="221" y="241"/>
                      <a:pt x="205" y="246"/>
                      <a:pt x="189" y="246"/>
                    </a:cubicBezTo>
                    <a:close/>
                    <a:moveTo>
                      <a:pt x="189" y="144"/>
                    </a:moveTo>
                    <a:cubicBezTo>
                      <a:pt x="181" y="144"/>
                      <a:pt x="173" y="147"/>
                      <a:pt x="167" y="152"/>
                    </a:cubicBezTo>
                    <a:cubicBezTo>
                      <a:pt x="160" y="158"/>
                      <a:pt x="156" y="166"/>
                      <a:pt x="155" y="175"/>
                    </a:cubicBezTo>
                    <a:cubicBezTo>
                      <a:pt x="154" y="184"/>
                      <a:pt x="157" y="193"/>
                      <a:pt x="163" y="200"/>
                    </a:cubicBezTo>
                    <a:cubicBezTo>
                      <a:pt x="169" y="208"/>
                      <a:pt x="179" y="212"/>
                      <a:pt x="189" y="212"/>
                    </a:cubicBezTo>
                    <a:cubicBezTo>
                      <a:pt x="197" y="212"/>
                      <a:pt x="205" y="210"/>
                      <a:pt x="211" y="204"/>
                    </a:cubicBezTo>
                    <a:cubicBezTo>
                      <a:pt x="218" y="198"/>
                      <a:pt x="223" y="190"/>
                      <a:pt x="223" y="181"/>
                    </a:cubicBezTo>
                    <a:cubicBezTo>
                      <a:pt x="224" y="172"/>
                      <a:pt x="221" y="163"/>
                      <a:pt x="215" y="156"/>
                    </a:cubicBezTo>
                    <a:cubicBezTo>
                      <a:pt x="209" y="148"/>
                      <a:pt x="199" y="144"/>
                      <a:pt x="189" y="14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1" name="Freeform 39"/>
              <p:cNvSpPr>
                <a:spLocks noEditPoints="1"/>
              </p:cNvSpPr>
              <p:nvPr/>
            </p:nvSpPr>
            <p:spPr bwMode="auto">
              <a:xfrm>
                <a:off x="2290873" y="2345134"/>
                <a:ext cx="574530" cy="550357"/>
              </a:xfrm>
              <a:custGeom>
                <a:avLst/>
                <a:gdLst>
                  <a:gd name="T0" fmla="*/ 103 w 302"/>
                  <a:gd name="T1" fmla="*/ 286 h 289"/>
                  <a:gd name="T2" fmla="*/ 72 w 302"/>
                  <a:gd name="T3" fmla="*/ 235 h 289"/>
                  <a:gd name="T4" fmla="*/ 64 w 302"/>
                  <a:gd name="T5" fmla="*/ 202 h 289"/>
                  <a:gd name="T6" fmla="*/ 40 w 302"/>
                  <a:gd name="T7" fmla="*/ 206 h 289"/>
                  <a:gd name="T8" fmla="*/ 2 w 302"/>
                  <a:gd name="T9" fmla="*/ 165 h 289"/>
                  <a:gd name="T10" fmla="*/ 32 w 302"/>
                  <a:gd name="T11" fmla="*/ 122 h 289"/>
                  <a:gd name="T12" fmla="*/ 57 w 302"/>
                  <a:gd name="T13" fmla="*/ 99 h 289"/>
                  <a:gd name="T14" fmla="*/ 50 w 302"/>
                  <a:gd name="T15" fmla="*/ 33 h 289"/>
                  <a:gd name="T16" fmla="*/ 82 w 302"/>
                  <a:gd name="T17" fmla="*/ 18 h 289"/>
                  <a:gd name="T18" fmla="*/ 122 w 302"/>
                  <a:gd name="T19" fmla="*/ 44 h 289"/>
                  <a:gd name="T20" fmla="*/ 143 w 302"/>
                  <a:gd name="T21" fmla="*/ 41 h 289"/>
                  <a:gd name="T22" fmla="*/ 184 w 302"/>
                  <a:gd name="T23" fmla="*/ 0 h 289"/>
                  <a:gd name="T24" fmla="*/ 206 w 302"/>
                  <a:gd name="T25" fmla="*/ 6 h 289"/>
                  <a:gd name="T26" fmla="*/ 229 w 302"/>
                  <a:gd name="T27" fmla="*/ 53 h 289"/>
                  <a:gd name="T28" fmla="*/ 236 w 302"/>
                  <a:gd name="T29" fmla="*/ 86 h 289"/>
                  <a:gd name="T30" fmla="*/ 260 w 302"/>
                  <a:gd name="T31" fmla="*/ 83 h 289"/>
                  <a:gd name="T32" fmla="*/ 298 w 302"/>
                  <a:gd name="T33" fmla="*/ 124 h 289"/>
                  <a:gd name="T34" fmla="*/ 251 w 302"/>
                  <a:gd name="T35" fmla="*/ 170 h 289"/>
                  <a:gd name="T36" fmla="*/ 255 w 302"/>
                  <a:gd name="T37" fmla="*/ 203 h 289"/>
                  <a:gd name="T38" fmla="*/ 250 w 302"/>
                  <a:gd name="T39" fmla="*/ 256 h 289"/>
                  <a:gd name="T40" fmla="*/ 218 w 302"/>
                  <a:gd name="T41" fmla="*/ 271 h 289"/>
                  <a:gd name="T42" fmla="*/ 178 w 302"/>
                  <a:gd name="T43" fmla="*/ 244 h 289"/>
                  <a:gd name="T44" fmla="*/ 157 w 302"/>
                  <a:gd name="T45" fmla="*/ 248 h 289"/>
                  <a:gd name="T46" fmla="*/ 116 w 302"/>
                  <a:gd name="T47" fmla="*/ 289 h 289"/>
                  <a:gd name="T48" fmla="*/ 88 w 302"/>
                  <a:gd name="T49" fmla="*/ 176 h 289"/>
                  <a:gd name="T50" fmla="*/ 114 w 302"/>
                  <a:gd name="T51" fmla="*/ 219 h 289"/>
                  <a:gd name="T52" fmla="*/ 106 w 302"/>
                  <a:gd name="T53" fmla="*/ 251 h 289"/>
                  <a:gd name="T54" fmla="*/ 119 w 302"/>
                  <a:gd name="T55" fmla="*/ 252 h 289"/>
                  <a:gd name="T56" fmla="*/ 146 w 302"/>
                  <a:gd name="T57" fmla="*/ 214 h 289"/>
                  <a:gd name="T58" fmla="*/ 177 w 302"/>
                  <a:gd name="T59" fmla="*/ 208 h 289"/>
                  <a:gd name="T60" fmla="*/ 216 w 302"/>
                  <a:gd name="T61" fmla="*/ 236 h 289"/>
                  <a:gd name="T62" fmla="*/ 220 w 302"/>
                  <a:gd name="T63" fmla="*/ 236 h 289"/>
                  <a:gd name="T64" fmla="*/ 229 w 302"/>
                  <a:gd name="T65" fmla="*/ 227 h 289"/>
                  <a:gd name="T66" fmla="*/ 210 w 302"/>
                  <a:gd name="T67" fmla="*/ 202 h 289"/>
                  <a:gd name="T68" fmla="*/ 219 w 302"/>
                  <a:gd name="T69" fmla="*/ 153 h 289"/>
                  <a:gd name="T70" fmla="*/ 262 w 302"/>
                  <a:gd name="T71" fmla="*/ 133 h 289"/>
                  <a:gd name="T72" fmla="*/ 263 w 302"/>
                  <a:gd name="T73" fmla="*/ 119 h 289"/>
                  <a:gd name="T74" fmla="*/ 231 w 302"/>
                  <a:gd name="T75" fmla="*/ 122 h 289"/>
                  <a:gd name="T76" fmla="*/ 192 w 302"/>
                  <a:gd name="T77" fmla="*/ 89 h 289"/>
                  <a:gd name="T78" fmla="*/ 197 w 302"/>
                  <a:gd name="T79" fmla="*/ 42 h 289"/>
                  <a:gd name="T80" fmla="*/ 195 w 302"/>
                  <a:gd name="T81" fmla="*/ 38 h 289"/>
                  <a:gd name="T82" fmla="*/ 181 w 302"/>
                  <a:gd name="T83" fmla="*/ 36 h 289"/>
                  <a:gd name="T84" fmla="*/ 154 w 302"/>
                  <a:gd name="T85" fmla="*/ 75 h 289"/>
                  <a:gd name="T86" fmla="*/ 123 w 302"/>
                  <a:gd name="T87" fmla="*/ 80 h 289"/>
                  <a:gd name="T88" fmla="*/ 85 w 302"/>
                  <a:gd name="T89" fmla="*/ 53 h 289"/>
                  <a:gd name="T90" fmla="*/ 80 w 302"/>
                  <a:gd name="T91" fmla="*/ 52 h 289"/>
                  <a:gd name="T92" fmla="*/ 72 w 302"/>
                  <a:gd name="T93" fmla="*/ 63 h 289"/>
                  <a:gd name="T94" fmla="*/ 92 w 302"/>
                  <a:gd name="T95" fmla="*/ 106 h 289"/>
                  <a:gd name="T96" fmla="*/ 67 w 302"/>
                  <a:gd name="T97" fmla="*/ 150 h 289"/>
                  <a:gd name="T98" fmla="*/ 36 w 302"/>
                  <a:gd name="T99" fmla="*/ 157 h 289"/>
                  <a:gd name="T100" fmla="*/ 37 w 302"/>
                  <a:gd name="T101" fmla="*/ 169 h 289"/>
                  <a:gd name="T102" fmla="*/ 70 w 302"/>
                  <a:gd name="T103" fmla="*/ 167 h 28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Lst>
                <a:rect l="0" t="0" r="r" b="b"/>
                <a:pathLst>
                  <a:path w="302" h="289">
                    <a:moveTo>
                      <a:pt x="116" y="289"/>
                    </a:moveTo>
                    <a:cubicBezTo>
                      <a:pt x="112" y="289"/>
                      <a:pt x="108" y="288"/>
                      <a:pt x="103" y="286"/>
                    </a:cubicBezTo>
                    <a:cubicBezTo>
                      <a:pt x="94" y="283"/>
                      <a:pt x="94" y="283"/>
                      <a:pt x="94" y="283"/>
                    </a:cubicBezTo>
                    <a:cubicBezTo>
                      <a:pt x="75" y="276"/>
                      <a:pt x="65" y="254"/>
                      <a:pt x="72" y="235"/>
                    </a:cubicBezTo>
                    <a:cubicBezTo>
                      <a:pt x="78" y="218"/>
                      <a:pt x="78" y="218"/>
                      <a:pt x="78" y="218"/>
                    </a:cubicBezTo>
                    <a:cubicBezTo>
                      <a:pt x="73" y="214"/>
                      <a:pt x="68" y="208"/>
                      <a:pt x="64" y="202"/>
                    </a:cubicBezTo>
                    <a:cubicBezTo>
                      <a:pt x="47" y="205"/>
                      <a:pt x="47" y="205"/>
                      <a:pt x="47" y="205"/>
                    </a:cubicBezTo>
                    <a:cubicBezTo>
                      <a:pt x="45" y="206"/>
                      <a:pt x="43" y="206"/>
                      <a:pt x="40" y="206"/>
                    </a:cubicBezTo>
                    <a:cubicBezTo>
                      <a:pt x="22" y="206"/>
                      <a:pt x="7" y="193"/>
                      <a:pt x="4" y="175"/>
                    </a:cubicBezTo>
                    <a:cubicBezTo>
                      <a:pt x="2" y="165"/>
                      <a:pt x="2" y="165"/>
                      <a:pt x="2" y="165"/>
                    </a:cubicBezTo>
                    <a:cubicBezTo>
                      <a:pt x="0" y="155"/>
                      <a:pt x="3" y="145"/>
                      <a:pt x="8" y="137"/>
                    </a:cubicBezTo>
                    <a:cubicBezTo>
                      <a:pt x="14" y="129"/>
                      <a:pt x="23" y="123"/>
                      <a:pt x="32" y="122"/>
                    </a:cubicBezTo>
                    <a:cubicBezTo>
                      <a:pt x="50" y="119"/>
                      <a:pt x="50" y="119"/>
                      <a:pt x="50" y="119"/>
                    </a:cubicBezTo>
                    <a:cubicBezTo>
                      <a:pt x="51" y="112"/>
                      <a:pt x="54" y="105"/>
                      <a:pt x="57" y="99"/>
                    </a:cubicBezTo>
                    <a:cubicBezTo>
                      <a:pt x="46" y="85"/>
                      <a:pt x="46" y="85"/>
                      <a:pt x="46" y="85"/>
                    </a:cubicBezTo>
                    <a:cubicBezTo>
                      <a:pt x="33" y="69"/>
                      <a:pt x="35" y="46"/>
                      <a:pt x="50" y="33"/>
                    </a:cubicBezTo>
                    <a:cubicBezTo>
                      <a:pt x="58" y="26"/>
                      <a:pt x="58" y="26"/>
                      <a:pt x="58" y="26"/>
                    </a:cubicBezTo>
                    <a:cubicBezTo>
                      <a:pt x="65" y="21"/>
                      <a:pt x="73" y="18"/>
                      <a:pt x="82" y="18"/>
                    </a:cubicBezTo>
                    <a:cubicBezTo>
                      <a:pt x="93" y="18"/>
                      <a:pt x="104" y="22"/>
                      <a:pt x="111" y="31"/>
                    </a:cubicBezTo>
                    <a:cubicBezTo>
                      <a:pt x="122" y="44"/>
                      <a:pt x="122" y="44"/>
                      <a:pt x="122" y="44"/>
                    </a:cubicBezTo>
                    <a:cubicBezTo>
                      <a:pt x="125" y="43"/>
                      <a:pt x="129" y="42"/>
                      <a:pt x="132" y="42"/>
                    </a:cubicBezTo>
                    <a:cubicBezTo>
                      <a:pt x="136" y="41"/>
                      <a:pt x="139" y="41"/>
                      <a:pt x="143" y="41"/>
                    </a:cubicBezTo>
                    <a:cubicBezTo>
                      <a:pt x="149" y="24"/>
                      <a:pt x="149" y="24"/>
                      <a:pt x="149" y="24"/>
                    </a:cubicBezTo>
                    <a:cubicBezTo>
                      <a:pt x="154" y="10"/>
                      <a:pt x="168" y="0"/>
                      <a:pt x="184" y="0"/>
                    </a:cubicBezTo>
                    <a:cubicBezTo>
                      <a:pt x="188" y="0"/>
                      <a:pt x="193" y="1"/>
                      <a:pt x="197" y="2"/>
                    </a:cubicBezTo>
                    <a:cubicBezTo>
                      <a:pt x="206" y="6"/>
                      <a:pt x="206" y="6"/>
                      <a:pt x="206" y="6"/>
                    </a:cubicBezTo>
                    <a:cubicBezTo>
                      <a:pt x="216" y="9"/>
                      <a:pt x="223" y="16"/>
                      <a:pt x="227" y="25"/>
                    </a:cubicBezTo>
                    <a:cubicBezTo>
                      <a:pt x="232" y="34"/>
                      <a:pt x="232" y="44"/>
                      <a:pt x="229" y="53"/>
                    </a:cubicBezTo>
                    <a:cubicBezTo>
                      <a:pt x="223" y="70"/>
                      <a:pt x="223" y="70"/>
                      <a:pt x="223" y="70"/>
                    </a:cubicBezTo>
                    <a:cubicBezTo>
                      <a:pt x="228" y="75"/>
                      <a:pt x="232" y="80"/>
                      <a:pt x="236" y="86"/>
                    </a:cubicBezTo>
                    <a:cubicBezTo>
                      <a:pt x="253" y="83"/>
                      <a:pt x="253" y="83"/>
                      <a:pt x="253" y="83"/>
                    </a:cubicBezTo>
                    <a:cubicBezTo>
                      <a:pt x="256" y="83"/>
                      <a:pt x="258" y="83"/>
                      <a:pt x="260" y="83"/>
                    </a:cubicBezTo>
                    <a:cubicBezTo>
                      <a:pt x="278" y="83"/>
                      <a:pt x="293" y="96"/>
                      <a:pt x="297" y="114"/>
                    </a:cubicBezTo>
                    <a:cubicBezTo>
                      <a:pt x="298" y="124"/>
                      <a:pt x="298" y="124"/>
                      <a:pt x="298" y="124"/>
                    </a:cubicBezTo>
                    <a:cubicBezTo>
                      <a:pt x="302" y="144"/>
                      <a:pt x="288" y="163"/>
                      <a:pt x="268" y="167"/>
                    </a:cubicBezTo>
                    <a:cubicBezTo>
                      <a:pt x="251" y="170"/>
                      <a:pt x="251" y="170"/>
                      <a:pt x="251" y="170"/>
                    </a:cubicBezTo>
                    <a:cubicBezTo>
                      <a:pt x="249" y="177"/>
                      <a:pt x="247" y="183"/>
                      <a:pt x="243" y="190"/>
                    </a:cubicBezTo>
                    <a:cubicBezTo>
                      <a:pt x="255" y="203"/>
                      <a:pt x="255" y="203"/>
                      <a:pt x="255" y="203"/>
                    </a:cubicBezTo>
                    <a:cubicBezTo>
                      <a:pt x="261" y="211"/>
                      <a:pt x="264" y="220"/>
                      <a:pt x="263" y="230"/>
                    </a:cubicBezTo>
                    <a:cubicBezTo>
                      <a:pt x="262" y="240"/>
                      <a:pt x="258" y="249"/>
                      <a:pt x="250" y="256"/>
                    </a:cubicBezTo>
                    <a:cubicBezTo>
                      <a:pt x="242" y="262"/>
                      <a:pt x="242" y="262"/>
                      <a:pt x="242" y="262"/>
                    </a:cubicBezTo>
                    <a:cubicBezTo>
                      <a:pt x="235" y="268"/>
                      <a:pt x="227" y="271"/>
                      <a:pt x="218" y="271"/>
                    </a:cubicBezTo>
                    <a:cubicBezTo>
                      <a:pt x="207" y="271"/>
                      <a:pt x="197" y="266"/>
                      <a:pt x="190" y="257"/>
                    </a:cubicBezTo>
                    <a:cubicBezTo>
                      <a:pt x="178" y="244"/>
                      <a:pt x="178" y="244"/>
                      <a:pt x="178" y="244"/>
                    </a:cubicBezTo>
                    <a:cubicBezTo>
                      <a:pt x="175" y="245"/>
                      <a:pt x="171" y="246"/>
                      <a:pt x="168" y="246"/>
                    </a:cubicBezTo>
                    <a:cubicBezTo>
                      <a:pt x="164" y="247"/>
                      <a:pt x="161" y="247"/>
                      <a:pt x="157" y="248"/>
                    </a:cubicBezTo>
                    <a:cubicBezTo>
                      <a:pt x="151" y="264"/>
                      <a:pt x="151" y="264"/>
                      <a:pt x="151" y="264"/>
                    </a:cubicBezTo>
                    <a:cubicBezTo>
                      <a:pt x="146" y="279"/>
                      <a:pt x="132" y="289"/>
                      <a:pt x="116" y="289"/>
                    </a:cubicBezTo>
                    <a:close/>
                    <a:moveTo>
                      <a:pt x="73" y="166"/>
                    </a:moveTo>
                    <a:cubicBezTo>
                      <a:pt x="79" y="166"/>
                      <a:pt x="85" y="170"/>
                      <a:pt x="88" y="176"/>
                    </a:cubicBezTo>
                    <a:cubicBezTo>
                      <a:pt x="93" y="185"/>
                      <a:pt x="100" y="193"/>
                      <a:pt x="108" y="200"/>
                    </a:cubicBezTo>
                    <a:cubicBezTo>
                      <a:pt x="114" y="204"/>
                      <a:pt x="116" y="212"/>
                      <a:pt x="114" y="219"/>
                    </a:cubicBezTo>
                    <a:cubicBezTo>
                      <a:pt x="104" y="247"/>
                      <a:pt x="104" y="247"/>
                      <a:pt x="104" y="247"/>
                    </a:cubicBezTo>
                    <a:cubicBezTo>
                      <a:pt x="103" y="248"/>
                      <a:pt x="104" y="250"/>
                      <a:pt x="106" y="251"/>
                    </a:cubicBezTo>
                    <a:cubicBezTo>
                      <a:pt x="115" y="254"/>
                      <a:pt x="115" y="254"/>
                      <a:pt x="115" y="254"/>
                    </a:cubicBezTo>
                    <a:cubicBezTo>
                      <a:pt x="117" y="255"/>
                      <a:pt x="119" y="254"/>
                      <a:pt x="119" y="252"/>
                    </a:cubicBezTo>
                    <a:cubicBezTo>
                      <a:pt x="129" y="225"/>
                      <a:pt x="129" y="225"/>
                      <a:pt x="129" y="225"/>
                    </a:cubicBezTo>
                    <a:cubicBezTo>
                      <a:pt x="132" y="218"/>
                      <a:pt x="139" y="213"/>
                      <a:pt x="146" y="214"/>
                    </a:cubicBezTo>
                    <a:cubicBezTo>
                      <a:pt x="152" y="214"/>
                      <a:pt x="157" y="214"/>
                      <a:pt x="162" y="213"/>
                    </a:cubicBezTo>
                    <a:cubicBezTo>
                      <a:pt x="167" y="212"/>
                      <a:pt x="172" y="211"/>
                      <a:pt x="177" y="208"/>
                    </a:cubicBezTo>
                    <a:cubicBezTo>
                      <a:pt x="184" y="205"/>
                      <a:pt x="192" y="207"/>
                      <a:pt x="197" y="213"/>
                    </a:cubicBezTo>
                    <a:cubicBezTo>
                      <a:pt x="216" y="236"/>
                      <a:pt x="216" y="236"/>
                      <a:pt x="216" y="236"/>
                    </a:cubicBezTo>
                    <a:cubicBezTo>
                      <a:pt x="217" y="237"/>
                      <a:pt x="218" y="237"/>
                      <a:pt x="218" y="237"/>
                    </a:cubicBezTo>
                    <a:cubicBezTo>
                      <a:pt x="219" y="237"/>
                      <a:pt x="220" y="236"/>
                      <a:pt x="220" y="236"/>
                    </a:cubicBezTo>
                    <a:cubicBezTo>
                      <a:pt x="228" y="229"/>
                      <a:pt x="228" y="229"/>
                      <a:pt x="228" y="229"/>
                    </a:cubicBezTo>
                    <a:cubicBezTo>
                      <a:pt x="229" y="229"/>
                      <a:pt x="229" y="228"/>
                      <a:pt x="229" y="227"/>
                    </a:cubicBezTo>
                    <a:cubicBezTo>
                      <a:pt x="229" y="227"/>
                      <a:pt x="229" y="226"/>
                      <a:pt x="228" y="225"/>
                    </a:cubicBezTo>
                    <a:cubicBezTo>
                      <a:pt x="210" y="202"/>
                      <a:pt x="210" y="202"/>
                      <a:pt x="210" y="202"/>
                    </a:cubicBezTo>
                    <a:cubicBezTo>
                      <a:pt x="205" y="197"/>
                      <a:pt x="204" y="189"/>
                      <a:pt x="209" y="182"/>
                    </a:cubicBezTo>
                    <a:cubicBezTo>
                      <a:pt x="214" y="173"/>
                      <a:pt x="218" y="163"/>
                      <a:pt x="219" y="153"/>
                    </a:cubicBezTo>
                    <a:cubicBezTo>
                      <a:pt x="220" y="145"/>
                      <a:pt x="226" y="139"/>
                      <a:pt x="233" y="138"/>
                    </a:cubicBezTo>
                    <a:cubicBezTo>
                      <a:pt x="262" y="133"/>
                      <a:pt x="262" y="133"/>
                      <a:pt x="262" y="133"/>
                    </a:cubicBezTo>
                    <a:cubicBezTo>
                      <a:pt x="264" y="133"/>
                      <a:pt x="265" y="131"/>
                      <a:pt x="265" y="129"/>
                    </a:cubicBezTo>
                    <a:cubicBezTo>
                      <a:pt x="263" y="119"/>
                      <a:pt x="263" y="119"/>
                      <a:pt x="263" y="119"/>
                    </a:cubicBezTo>
                    <a:cubicBezTo>
                      <a:pt x="263" y="118"/>
                      <a:pt x="261" y="117"/>
                      <a:pt x="260" y="117"/>
                    </a:cubicBezTo>
                    <a:cubicBezTo>
                      <a:pt x="231" y="122"/>
                      <a:pt x="231" y="122"/>
                      <a:pt x="231" y="122"/>
                    </a:cubicBezTo>
                    <a:cubicBezTo>
                      <a:pt x="223" y="123"/>
                      <a:pt x="216" y="119"/>
                      <a:pt x="212" y="113"/>
                    </a:cubicBezTo>
                    <a:cubicBezTo>
                      <a:pt x="208" y="103"/>
                      <a:pt x="201" y="95"/>
                      <a:pt x="192" y="89"/>
                    </a:cubicBezTo>
                    <a:cubicBezTo>
                      <a:pt x="186" y="84"/>
                      <a:pt x="184" y="76"/>
                      <a:pt x="186" y="69"/>
                    </a:cubicBezTo>
                    <a:cubicBezTo>
                      <a:pt x="197" y="42"/>
                      <a:pt x="197" y="42"/>
                      <a:pt x="197" y="42"/>
                    </a:cubicBezTo>
                    <a:cubicBezTo>
                      <a:pt x="197" y="41"/>
                      <a:pt x="197" y="40"/>
                      <a:pt x="196" y="39"/>
                    </a:cubicBezTo>
                    <a:cubicBezTo>
                      <a:pt x="196" y="39"/>
                      <a:pt x="196" y="38"/>
                      <a:pt x="195" y="38"/>
                    </a:cubicBezTo>
                    <a:cubicBezTo>
                      <a:pt x="185" y="34"/>
                      <a:pt x="185" y="34"/>
                      <a:pt x="185" y="34"/>
                    </a:cubicBezTo>
                    <a:cubicBezTo>
                      <a:pt x="184" y="34"/>
                      <a:pt x="182" y="34"/>
                      <a:pt x="181" y="36"/>
                    </a:cubicBezTo>
                    <a:cubicBezTo>
                      <a:pt x="171" y="63"/>
                      <a:pt x="171" y="63"/>
                      <a:pt x="171" y="63"/>
                    </a:cubicBezTo>
                    <a:cubicBezTo>
                      <a:pt x="168" y="70"/>
                      <a:pt x="162" y="75"/>
                      <a:pt x="154" y="75"/>
                    </a:cubicBezTo>
                    <a:cubicBezTo>
                      <a:pt x="149" y="74"/>
                      <a:pt x="143" y="75"/>
                      <a:pt x="138" y="75"/>
                    </a:cubicBezTo>
                    <a:cubicBezTo>
                      <a:pt x="133" y="76"/>
                      <a:pt x="128" y="78"/>
                      <a:pt x="123" y="80"/>
                    </a:cubicBezTo>
                    <a:cubicBezTo>
                      <a:pt x="116" y="83"/>
                      <a:pt x="108" y="81"/>
                      <a:pt x="103" y="75"/>
                    </a:cubicBezTo>
                    <a:cubicBezTo>
                      <a:pt x="85" y="53"/>
                      <a:pt x="85" y="53"/>
                      <a:pt x="85" y="53"/>
                    </a:cubicBezTo>
                    <a:cubicBezTo>
                      <a:pt x="84" y="52"/>
                      <a:pt x="83" y="52"/>
                      <a:pt x="82" y="52"/>
                    </a:cubicBezTo>
                    <a:cubicBezTo>
                      <a:pt x="81" y="52"/>
                      <a:pt x="81" y="52"/>
                      <a:pt x="80" y="52"/>
                    </a:cubicBezTo>
                    <a:cubicBezTo>
                      <a:pt x="72" y="59"/>
                      <a:pt x="72" y="59"/>
                      <a:pt x="72" y="59"/>
                    </a:cubicBezTo>
                    <a:cubicBezTo>
                      <a:pt x="71" y="60"/>
                      <a:pt x="71" y="62"/>
                      <a:pt x="72" y="63"/>
                    </a:cubicBezTo>
                    <a:cubicBezTo>
                      <a:pt x="91" y="86"/>
                      <a:pt x="91" y="86"/>
                      <a:pt x="91" y="86"/>
                    </a:cubicBezTo>
                    <a:cubicBezTo>
                      <a:pt x="95" y="92"/>
                      <a:pt x="96" y="100"/>
                      <a:pt x="92" y="106"/>
                    </a:cubicBezTo>
                    <a:cubicBezTo>
                      <a:pt x="86" y="115"/>
                      <a:pt x="82" y="125"/>
                      <a:pt x="81" y="136"/>
                    </a:cubicBezTo>
                    <a:cubicBezTo>
                      <a:pt x="80" y="143"/>
                      <a:pt x="74" y="149"/>
                      <a:pt x="67" y="150"/>
                    </a:cubicBezTo>
                    <a:cubicBezTo>
                      <a:pt x="38" y="155"/>
                      <a:pt x="38" y="155"/>
                      <a:pt x="38" y="155"/>
                    </a:cubicBezTo>
                    <a:cubicBezTo>
                      <a:pt x="37" y="155"/>
                      <a:pt x="36" y="156"/>
                      <a:pt x="36" y="157"/>
                    </a:cubicBezTo>
                    <a:cubicBezTo>
                      <a:pt x="36" y="157"/>
                      <a:pt x="35" y="158"/>
                      <a:pt x="36" y="159"/>
                    </a:cubicBezTo>
                    <a:cubicBezTo>
                      <a:pt x="37" y="169"/>
                      <a:pt x="37" y="169"/>
                      <a:pt x="37" y="169"/>
                    </a:cubicBezTo>
                    <a:cubicBezTo>
                      <a:pt x="38" y="171"/>
                      <a:pt x="39" y="172"/>
                      <a:pt x="40" y="172"/>
                    </a:cubicBezTo>
                    <a:cubicBezTo>
                      <a:pt x="70" y="167"/>
                      <a:pt x="70" y="167"/>
                      <a:pt x="70" y="167"/>
                    </a:cubicBezTo>
                    <a:cubicBezTo>
                      <a:pt x="71" y="166"/>
                      <a:pt x="72" y="166"/>
                      <a:pt x="73" y="166"/>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2" name="Freeform 40"/>
              <p:cNvSpPr>
                <a:spLocks noEditPoints="1"/>
              </p:cNvSpPr>
              <p:nvPr/>
            </p:nvSpPr>
            <p:spPr bwMode="auto">
              <a:xfrm>
                <a:off x="3948678" y="1145939"/>
                <a:ext cx="205477" cy="205477"/>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34 h 108"/>
                  <a:gd name="T12" fmla="*/ 34 w 108"/>
                  <a:gd name="T13" fmla="*/ 54 h 108"/>
                  <a:gd name="T14" fmla="*/ 54 w 108"/>
                  <a:gd name="T15" fmla="*/ 74 h 108"/>
                  <a:gd name="T16" fmla="*/ 74 w 108"/>
                  <a:gd name="T17" fmla="*/ 54 h 108"/>
                  <a:gd name="T18" fmla="*/ 54 w 108"/>
                  <a:gd name="T19" fmla="*/ 3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34"/>
                    </a:moveTo>
                    <a:cubicBezTo>
                      <a:pt x="43" y="34"/>
                      <a:pt x="34" y="43"/>
                      <a:pt x="34" y="54"/>
                    </a:cubicBezTo>
                    <a:cubicBezTo>
                      <a:pt x="34" y="65"/>
                      <a:pt x="43" y="74"/>
                      <a:pt x="54" y="74"/>
                    </a:cubicBezTo>
                    <a:cubicBezTo>
                      <a:pt x="65" y="74"/>
                      <a:pt x="74" y="65"/>
                      <a:pt x="74" y="54"/>
                    </a:cubicBezTo>
                    <a:cubicBezTo>
                      <a:pt x="74" y="43"/>
                      <a:pt x="65" y="34"/>
                      <a:pt x="54"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sp>
            <p:nvSpPr>
              <p:cNvPr id="53" name="Freeform 41"/>
              <p:cNvSpPr>
                <a:spLocks noEditPoints="1"/>
              </p:cNvSpPr>
              <p:nvPr/>
            </p:nvSpPr>
            <p:spPr bwMode="auto">
              <a:xfrm>
                <a:off x="1753409" y="2773816"/>
                <a:ext cx="206283" cy="205477"/>
              </a:xfrm>
              <a:custGeom>
                <a:avLst/>
                <a:gdLst>
                  <a:gd name="T0" fmla="*/ 54 w 108"/>
                  <a:gd name="T1" fmla="*/ 108 h 108"/>
                  <a:gd name="T2" fmla="*/ 0 w 108"/>
                  <a:gd name="T3" fmla="*/ 54 h 108"/>
                  <a:gd name="T4" fmla="*/ 54 w 108"/>
                  <a:gd name="T5" fmla="*/ 0 h 108"/>
                  <a:gd name="T6" fmla="*/ 108 w 108"/>
                  <a:gd name="T7" fmla="*/ 54 h 108"/>
                  <a:gd name="T8" fmla="*/ 54 w 108"/>
                  <a:gd name="T9" fmla="*/ 108 h 108"/>
                  <a:gd name="T10" fmla="*/ 54 w 108"/>
                  <a:gd name="T11" fmla="*/ 34 h 108"/>
                  <a:gd name="T12" fmla="*/ 34 w 108"/>
                  <a:gd name="T13" fmla="*/ 54 h 108"/>
                  <a:gd name="T14" fmla="*/ 54 w 108"/>
                  <a:gd name="T15" fmla="*/ 74 h 108"/>
                  <a:gd name="T16" fmla="*/ 74 w 108"/>
                  <a:gd name="T17" fmla="*/ 54 h 108"/>
                  <a:gd name="T18" fmla="*/ 54 w 108"/>
                  <a:gd name="T19" fmla="*/ 34 h 108"/>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Lst>
                <a:rect l="0" t="0" r="r" b="b"/>
                <a:pathLst>
                  <a:path w="108" h="108">
                    <a:moveTo>
                      <a:pt x="54" y="108"/>
                    </a:moveTo>
                    <a:cubicBezTo>
                      <a:pt x="24" y="108"/>
                      <a:pt x="0" y="84"/>
                      <a:pt x="0" y="54"/>
                    </a:cubicBezTo>
                    <a:cubicBezTo>
                      <a:pt x="0" y="24"/>
                      <a:pt x="24" y="0"/>
                      <a:pt x="54" y="0"/>
                    </a:cubicBezTo>
                    <a:cubicBezTo>
                      <a:pt x="84" y="0"/>
                      <a:pt x="108" y="24"/>
                      <a:pt x="108" y="54"/>
                    </a:cubicBezTo>
                    <a:cubicBezTo>
                      <a:pt x="108" y="84"/>
                      <a:pt x="84" y="108"/>
                      <a:pt x="54" y="108"/>
                    </a:cubicBezTo>
                    <a:close/>
                    <a:moveTo>
                      <a:pt x="54" y="34"/>
                    </a:moveTo>
                    <a:cubicBezTo>
                      <a:pt x="43" y="34"/>
                      <a:pt x="34" y="43"/>
                      <a:pt x="34" y="54"/>
                    </a:cubicBezTo>
                    <a:cubicBezTo>
                      <a:pt x="34" y="65"/>
                      <a:pt x="43" y="74"/>
                      <a:pt x="54" y="74"/>
                    </a:cubicBezTo>
                    <a:cubicBezTo>
                      <a:pt x="65" y="74"/>
                      <a:pt x="74" y="65"/>
                      <a:pt x="74" y="54"/>
                    </a:cubicBezTo>
                    <a:cubicBezTo>
                      <a:pt x="74" y="43"/>
                      <a:pt x="65" y="34"/>
                      <a:pt x="54" y="34"/>
                    </a:cubicBezTo>
                    <a:close/>
                  </a:path>
                </a:pathLst>
              </a:custGeom>
              <a:solidFill>
                <a:schemeClr val="bg1">
                  <a:alpha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lang="ko-KR" altLang="en-US">
                  <a:latin typeface="맑은 고딕" panose="020B0503020000020004" pitchFamily="50" charset="-127"/>
                  <a:ea typeface="맑은 고딕" panose="020B0503020000020004" pitchFamily="50" charset="-127"/>
                </a:endParaRPr>
              </a:p>
            </p:txBody>
          </p:sp>
        </p:grpSp>
        <p:sp>
          <p:nvSpPr>
            <p:cNvPr id="57" name="직사각형 56"/>
            <p:cNvSpPr/>
            <p:nvPr/>
          </p:nvSpPr>
          <p:spPr bwMode="auto">
            <a:xfrm>
              <a:off x="0" y="0"/>
              <a:ext cx="6865154" cy="5024967"/>
            </a:xfrm>
            <a:custGeom>
              <a:avLst/>
              <a:gdLst>
                <a:gd name="connsiteX0" fmla="*/ 0 w 6865154"/>
                <a:gd name="connsiteY0" fmla="*/ 0 h 5056050"/>
                <a:gd name="connsiteX1" fmla="*/ 6865154 w 6865154"/>
                <a:gd name="connsiteY1" fmla="*/ 0 h 5056050"/>
                <a:gd name="connsiteX2" fmla="*/ 6865154 w 6865154"/>
                <a:gd name="connsiteY2" fmla="*/ 5056050 h 5056050"/>
                <a:gd name="connsiteX3" fmla="*/ 0 w 6865154"/>
                <a:gd name="connsiteY3" fmla="*/ 5056050 h 5056050"/>
                <a:gd name="connsiteX4" fmla="*/ 0 w 6865154"/>
                <a:gd name="connsiteY4" fmla="*/ 0 h 5056050"/>
                <a:gd name="connsiteX0" fmla="*/ 0 w 6865154"/>
                <a:gd name="connsiteY0" fmla="*/ 5056050 h 5056050"/>
                <a:gd name="connsiteX1" fmla="*/ 6865154 w 6865154"/>
                <a:gd name="connsiteY1" fmla="*/ 0 h 5056050"/>
                <a:gd name="connsiteX2" fmla="*/ 6865154 w 6865154"/>
                <a:gd name="connsiteY2" fmla="*/ 5056050 h 5056050"/>
                <a:gd name="connsiteX3" fmla="*/ 0 w 6865154"/>
                <a:gd name="connsiteY3" fmla="*/ 5056050 h 5056050"/>
              </a:gdLst>
              <a:ahLst/>
              <a:cxnLst>
                <a:cxn ang="0">
                  <a:pos x="connsiteX0" y="connsiteY0"/>
                </a:cxn>
                <a:cxn ang="0">
                  <a:pos x="connsiteX1" y="connsiteY1"/>
                </a:cxn>
                <a:cxn ang="0">
                  <a:pos x="connsiteX2" y="connsiteY2"/>
                </a:cxn>
                <a:cxn ang="0">
                  <a:pos x="connsiteX3" y="connsiteY3"/>
                </a:cxn>
              </a:cxnLst>
              <a:rect l="l" t="t" r="r" b="b"/>
              <a:pathLst>
                <a:path w="6865154" h="5056050">
                  <a:moveTo>
                    <a:pt x="0" y="5056050"/>
                  </a:moveTo>
                  <a:lnTo>
                    <a:pt x="6865154" y="0"/>
                  </a:lnTo>
                  <a:lnTo>
                    <a:pt x="6865154" y="5056050"/>
                  </a:lnTo>
                  <a:lnTo>
                    <a:pt x="0" y="5056050"/>
                  </a:lnTo>
                  <a:close/>
                </a:path>
              </a:pathLst>
            </a:custGeom>
            <a:solidFill>
              <a:schemeClr val="bg1"/>
            </a:solidFill>
            <a:ln>
              <a:no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800" b="0" i="0" u="none" strike="noStrike" cap="none" normalizeH="0" baseline="0">
                <a:ln>
                  <a:noFill/>
                </a:ln>
                <a:solidFill>
                  <a:srgbClr val="808080"/>
                </a:solidFill>
                <a:effectLst/>
                <a:latin typeface="맑은 고딕" panose="020B0503020000020004" pitchFamily="50" charset="-127"/>
                <a:ea typeface="맑은 고딕" panose="020B0503020000020004" pitchFamily="50" charset="-127"/>
                <a:cs typeface="Arial" panose="020B0604020202020204" pitchFamily="34" charset="0"/>
              </a:endParaRPr>
            </a:p>
          </p:txBody>
        </p:sp>
      </p:grpSp>
      <p:pic>
        <p:nvPicPr>
          <p:cNvPr id="6" name="그림 5">
            <a:extLst>
              <a:ext uri="{FF2B5EF4-FFF2-40B4-BE49-F238E27FC236}">
                <a16:creationId xmlns:a16="http://schemas.microsoft.com/office/drawing/2014/main" id="{7C7A86F2-4D6B-4E0B-88A0-EC3B6726759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6628597" y="821799"/>
            <a:ext cx="2432719" cy="665458"/>
          </a:xfrm>
          <a:prstGeom prst="rect">
            <a:avLst/>
          </a:prstGeom>
        </p:spPr>
      </p:pic>
      <p:pic>
        <p:nvPicPr>
          <p:cNvPr id="21" name="그림 20">
            <a:extLst>
              <a:ext uri="{FF2B5EF4-FFF2-40B4-BE49-F238E27FC236}">
                <a16:creationId xmlns:a16="http://schemas.microsoft.com/office/drawing/2014/main" id="{D1B47DC8-3481-4432-85B3-DA2CADF44653}"/>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8290595" y="5783084"/>
            <a:ext cx="718693" cy="272341"/>
          </a:xfrm>
          <a:prstGeom prst="rect">
            <a:avLst/>
          </a:prstGeom>
        </p:spPr>
      </p:pic>
      <p:grpSp>
        <p:nvGrpSpPr>
          <p:cNvPr id="7" name="그룹 6">
            <a:extLst>
              <a:ext uri="{FF2B5EF4-FFF2-40B4-BE49-F238E27FC236}">
                <a16:creationId xmlns:a16="http://schemas.microsoft.com/office/drawing/2014/main" id="{B723D954-D647-4868-B742-551A0E7B7DD7}"/>
              </a:ext>
            </a:extLst>
          </p:cNvPr>
          <p:cNvGrpSpPr/>
          <p:nvPr/>
        </p:nvGrpSpPr>
        <p:grpSpPr>
          <a:xfrm>
            <a:off x="3381595" y="2467983"/>
            <a:ext cx="5627694" cy="1869421"/>
            <a:chOff x="3381595" y="2467983"/>
            <a:chExt cx="5627694" cy="1869421"/>
          </a:xfrm>
        </p:grpSpPr>
        <p:sp>
          <p:nvSpPr>
            <p:cNvPr id="61" name="Rectangle 4"/>
            <p:cNvSpPr>
              <a:spLocks noChangeArrowheads="1"/>
            </p:cNvSpPr>
            <p:nvPr/>
          </p:nvSpPr>
          <p:spPr bwMode="black">
            <a:xfrm>
              <a:off x="8249815" y="4143505"/>
              <a:ext cx="715902" cy="1938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1400" b="1" spc="-70" dirty="0">
                  <a:solidFill>
                    <a:schemeClr val="tx1">
                      <a:lumMod val="50000"/>
                      <a:lumOff val="50000"/>
                    </a:schemeClr>
                  </a:solidFill>
                  <a:latin typeface="맑은 고딕" panose="020B0503020000020004" pitchFamily="50" charset="-127"/>
                  <a:ea typeface="맑은 고딕" panose="020B0503020000020004" pitchFamily="50" charset="-127"/>
                </a:rPr>
                <a:t>2025. 10 </a:t>
              </a:r>
              <a:endParaRPr lang="ko-KR" altLang="en-US" sz="1400" b="1" spc="-70" dirty="0">
                <a:solidFill>
                  <a:schemeClr val="tx1">
                    <a:lumMod val="50000"/>
                    <a:lumOff val="50000"/>
                  </a:schemeClr>
                </a:solidFill>
                <a:latin typeface="맑은 고딕" panose="020B0503020000020004" pitchFamily="50" charset="-127"/>
                <a:ea typeface="맑은 고딕" panose="020B0503020000020004" pitchFamily="50" charset="-127"/>
              </a:endParaRPr>
            </a:p>
          </p:txBody>
        </p:sp>
        <p:sp>
          <p:nvSpPr>
            <p:cNvPr id="54" name="Rectangle 4">
              <a:extLst>
                <a:ext uri="{FF2B5EF4-FFF2-40B4-BE49-F238E27FC236}">
                  <a16:creationId xmlns:a16="http://schemas.microsoft.com/office/drawing/2014/main" id="{7AEDBD07-E04F-4A0B-84ED-91E542D835F3}"/>
                </a:ext>
              </a:extLst>
            </p:cNvPr>
            <p:cNvSpPr>
              <a:spLocks noChangeArrowheads="1"/>
            </p:cNvSpPr>
            <p:nvPr/>
          </p:nvSpPr>
          <p:spPr bwMode="black">
            <a:xfrm>
              <a:off x="3381595" y="2467983"/>
              <a:ext cx="5627694" cy="3323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2400" b="1" spc="-70" dirty="0">
                  <a:solidFill>
                    <a:schemeClr val="tx1">
                      <a:lumMod val="85000"/>
                      <a:lumOff val="15000"/>
                    </a:schemeClr>
                  </a:solidFill>
                  <a:latin typeface="맑은 고딕" panose="020B0503020000020004" pitchFamily="50" charset="-127"/>
                </a:rPr>
                <a:t>POSCO International CRM Innovation TF</a:t>
              </a:r>
              <a:endParaRPr lang="ko-KR" altLang="en-US" sz="2400" b="1" spc="-70" dirty="0">
                <a:solidFill>
                  <a:schemeClr val="tx1">
                    <a:lumMod val="85000"/>
                    <a:lumOff val="15000"/>
                  </a:schemeClr>
                </a:solidFill>
                <a:latin typeface="맑은 고딕" panose="020B0503020000020004" pitchFamily="50" charset="-127"/>
                <a:ea typeface="맑은 고딕" panose="020B0503020000020004" pitchFamily="50" charset="-127"/>
              </a:endParaRPr>
            </a:p>
          </p:txBody>
        </p:sp>
        <p:sp>
          <p:nvSpPr>
            <p:cNvPr id="55" name="Rectangle 4">
              <a:extLst>
                <a:ext uri="{FF2B5EF4-FFF2-40B4-BE49-F238E27FC236}">
                  <a16:creationId xmlns:a16="http://schemas.microsoft.com/office/drawing/2014/main" id="{B78443A4-87A2-4397-B1D5-F924D6A87B61}"/>
                </a:ext>
              </a:extLst>
            </p:cNvPr>
            <p:cNvSpPr>
              <a:spLocks noChangeArrowheads="1"/>
            </p:cNvSpPr>
            <p:nvPr/>
          </p:nvSpPr>
          <p:spPr bwMode="black">
            <a:xfrm>
              <a:off x="4623823" y="3005256"/>
              <a:ext cx="4341894" cy="276999"/>
            </a:xfrm>
            <a:prstGeom prst="rect">
              <a:avLst/>
            </a:prstGeom>
            <a:ln>
              <a:noFill/>
            </a:ln>
            <a:extLst>
              <a:ext uri="{909E8E84-426E-40DD-AFC4-6F175D3DCCD1}">
                <a14:hiddenFill xmlns:a14="http://schemas.microsoft.com/office/drawing/2010/main">
                  <a:solidFill>
                    <a:srgbClr val="D0A660"/>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none" lIns="0" tIns="0" rIns="0" bIns="0" rtlCol="0" anchor="ctr">
              <a:spAutoFit/>
              <a:scene3d>
                <a:camera prst="orthographicFront"/>
                <a:lightRig rig="threePt" dir="t"/>
              </a:scene3d>
              <a:sp3d>
                <a:bevelT w="0"/>
              </a:sp3d>
            </a:bodyPr>
            <a:lstStyle/>
            <a:p>
              <a:pPr algn="r">
                <a:lnSpc>
                  <a:spcPct val="90000"/>
                </a:lnSpc>
                <a:spcAft>
                  <a:spcPts val="600"/>
                </a:spcAft>
              </a:pPr>
              <a:r>
                <a:rPr lang="en-US" altLang="ko-KR" sz="2000" b="1" spc="-70" dirty="0">
                  <a:solidFill>
                    <a:srgbClr val="05507D"/>
                  </a:solidFill>
                  <a:latin typeface="맑은 고딕" panose="020B0503020000020004" pitchFamily="50" charset="-127"/>
                </a:rPr>
                <a:t>User Guide </a:t>
              </a:r>
              <a:r>
                <a:rPr lang="en-US" altLang="ko-KR" sz="2000" b="1" spc="-70" dirty="0" err="1">
                  <a:solidFill>
                    <a:srgbClr val="05507D"/>
                  </a:solidFill>
                  <a:latin typeface="맑은 고딕" panose="020B0503020000020004" pitchFamily="50" charset="-127"/>
                </a:rPr>
                <a:t>Book_Order</a:t>
              </a:r>
              <a:r>
                <a:rPr lang="ko-KR" altLang="en-US" sz="2000" b="1" spc="-70" dirty="0">
                  <a:solidFill>
                    <a:srgbClr val="05507D"/>
                  </a:solidFill>
                  <a:latin typeface="맑은 고딕" panose="020B0503020000020004" pitchFamily="50" charset="-127"/>
                </a:rPr>
                <a:t> </a:t>
              </a:r>
              <a:r>
                <a:rPr lang="en-US" altLang="ko-KR" sz="2000" b="1" spc="-70" dirty="0">
                  <a:solidFill>
                    <a:srgbClr val="05507D"/>
                  </a:solidFill>
                  <a:latin typeface="맑은 고딕" panose="020B0503020000020004" pitchFamily="50" charset="-127"/>
                </a:rPr>
                <a:t>&amp;</a:t>
              </a:r>
              <a:r>
                <a:rPr lang="ko-KR" altLang="en-US" sz="2000" b="1" spc="-70" dirty="0">
                  <a:solidFill>
                    <a:srgbClr val="05507D"/>
                  </a:solidFill>
                  <a:latin typeface="맑은 고딕" panose="020B0503020000020004" pitchFamily="50" charset="-127"/>
                </a:rPr>
                <a:t> </a:t>
              </a:r>
              <a:r>
                <a:rPr lang="en-US" altLang="ko-KR" sz="2000" b="1" spc="-70" dirty="0">
                  <a:solidFill>
                    <a:srgbClr val="05507D"/>
                  </a:solidFill>
                  <a:latin typeface="맑은 고딕" panose="020B0503020000020004" pitchFamily="50" charset="-127"/>
                </a:rPr>
                <a:t>Fulfillment</a:t>
              </a:r>
              <a:endParaRPr lang="ko-KR" altLang="en-US" sz="2000" b="1" spc="-70" dirty="0">
                <a:solidFill>
                  <a:srgbClr val="05507D"/>
                </a:solidFill>
                <a:latin typeface="맑은 고딕" panose="020B0503020000020004" pitchFamily="50" charset="-127"/>
                <a:ea typeface="맑은 고딕" panose="020B0503020000020004" pitchFamily="50" charset="-127"/>
              </a:endParaRPr>
            </a:p>
          </p:txBody>
        </p:sp>
      </p:grpSp>
    </p:spTree>
    <p:extLst>
      <p:ext uri="{BB962C8B-B14F-4D97-AF65-F5344CB8AC3E}">
        <p14:creationId xmlns:p14="http://schemas.microsoft.com/office/powerpoint/2010/main" val="375926954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7A567-3CEC-F7C2-9E25-77770BD778A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C11F6B3-C6A7-8F63-23F2-6592D9DEBAA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graphicFrame>
        <p:nvGraphicFramePr>
          <p:cNvPr id="17" name="표 16">
            <a:extLst>
              <a:ext uri="{FF2B5EF4-FFF2-40B4-BE49-F238E27FC236}">
                <a16:creationId xmlns:a16="http://schemas.microsoft.com/office/drawing/2014/main" id="{A16C8551-D8AB-BDAC-4E37-5D27FB7A47C4}"/>
              </a:ext>
            </a:extLst>
          </p:cNvPr>
          <p:cNvGraphicFramePr>
            <a:graphicFrameLocks noGrp="1"/>
          </p:cNvGraphicFramePr>
          <p:nvPr>
            <p:extLst>
              <p:ext uri="{D42A27DB-BD31-4B8C-83A1-F6EECF244321}">
                <p14:modId xmlns:p14="http://schemas.microsoft.com/office/powerpoint/2010/main" val="229590210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 POSCO Confirmed Order List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solidFill>
                            <a:schemeClr val="tx1"/>
                          </a:solidFill>
                        </a:rPr>
                        <a:t>2.1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POSCO</a:t>
                      </a:r>
                      <a:r>
                        <a:rPr kumimoji="1" lang="ko-KR" altLang="en-US"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Sales Order List (</a:t>
                      </a:r>
                      <a:r>
                        <a:rPr lang="en-US" altLang="ko-KR" sz="1200" b="1" dirty="0">
                          <a:solidFill>
                            <a:schemeClr val="tx1"/>
                          </a:solidFill>
                        </a:rPr>
                        <a:t>1/3)</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Order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Order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D2DCB94-32D5-6067-B931-1117C5A0D31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7DE85D4F-2F33-714E-DE2E-BBFAA920E529}"/>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"Order" Menu</a:t>
            </a:r>
            <a:br>
              <a:rPr lang="en-US"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Access My POSCO confirmed orders for registration/inquiry</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target Order Number to view details</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9" name="그림 8">
            <a:extLst>
              <a:ext uri="{FF2B5EF4-FFF2-40B4-BE49-F238E27FC236}">
                <a16:creationId xmlns:a16="http://schemas.microsoft.com/office/drawing/2014/main" id="{0DFAAD8A-9C41-846B-7BA2-B050EBA4F8B7}"/>
              </a:ext>
            </a:extLst>
          </p:cNvPr>
          <p:cNvPicPr>
            <a:picLocks noChangeAspect="1"/>
          </p:cNvPicPr>
          <p:nvPr/>
        </p:nvPicPr>
        <p:blipFill>
          <a:blip r:embed="rId2"/>
          <a:stretch>
            <a:fillRect/>
          </a:stretch>
        </p:blipFill>
        <p:spPr>
          <a:xfrm>
            <a:off x="277557" y="1905000"/>
            <a:ext cx="6200881" cy="4426789"/>
          </a:xfrm>
          <a:prstGeom prst="rect">
            <a:avLst/>
          </a:prstGeom>
          <a:effectLst>
            <a:outerShdw blurRad="50800" dist="38100" dir="2700000" algn="tl" rotWithShape="0">
              <a:prstClr val="black">
                <a:alpha val="40000"/>
              </a:prstClr>
            </a:outerShdw>
          </a:effectLst>
        </p:spPr>
      </p:pic>
      <p:sp>
        <p:nvSpPr>
          <p:cNvPr id="11" name="화살표: 오각형 66">
            <a:extLst>
              <a:ext uri="{FF2B5EF4-FFF2-40B4-BE49-F238E27FC236}">
                <a16:creationId xmlns:a16="http://schemas.microsoft.com/office/drawing/2014/main" id="{182AB6AE-0F1D-F7F9-F79E-5C54D410119D}"/>
              </a:ext>
            </a:extLst>
          </p:cNvPr>
          <p:cNvSpPr/>
          <p:nvPr/>
        </p:nvSpPr>
        <p:spPr bwMode="gray">
          <a:xfrm>
            <a:off x="2518151" y="2116659"/>
            <a:ext cx="276807" cy="16934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화살표: 오각형 66">
            <a:extLst>
              <a:ext uri="{FF2B5EF4-FFF2-40B4-BE49-F238E27FC236}">
                <a16:creationId xmlns:a16="http://schemas.microsoft.com/office/drawing/2014/main" id="{4F9DA6D4-C88F-FD28-4A95-D05748A40059}"/>
              </a:ext>
            </a:extLst>
          </p:cNvPr>
          <p:cNvSpPr/>
          <p:nvPr/>
        </p:nvSpPr>
        <p:spPr bwMode="gray">
          <a:xfrm>
            <a:off x="277557" y="2898787"/>
            <a:ext cx="766239" cy="31023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FA2709A2-A574-D32F-9041-970CDAA5BB44}"/>
              </a:ext>
            </a:extLst>
          </p:cNvPr>
          <p:cNvSpPr/>
          <p:nvPr/>
        </p:nvSpPr>
        <p:spPr bwMode="auto">
          <a:xfrm>
            <a:off x="2404554" y="194321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타원 2">
            <a:extLst>
              <a:ext uri="{FF2B5EF4-FFF2-40B4-BE49-F238E27FC236}">
                <a16:creationId xmlns:a16="http://schemas.microsoft.com/office/drawing/2014/main" id="{0FA99B5E-39B0-A88D-3D9B-B885A6A41655}"/>
              </a:ext>
            </a:extLst>
          </p:cNvPr>
          <p:cNvSpPr/>
          <p:nvPr/>
        </p:nvSpPr>
        <p:spPr bwMode="auto">
          <a:xfrm>
            <a:off x="155292" y="277618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10"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62007A06-BE19-4CC3-AA85-4989F2FB02B1}"/>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31321" y="3062532"/>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4150405"/>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04977D-3481-ECFE-897A-1D6EE4DE66C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6A72DFD-A24C-E1BC-E388-28B5A048671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531229FD-027C-5019-34A3-127E14634BA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824AA1D0-B614-983C-BD23-624264BA46AB}"/>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3"/>
              <a:defRPr/>
            </a:pPr>
            <a:r>
              <a:rPr lang="en-US" sz="1200" b="1" dirty="0">
                <a:solidFill>
                  <a:srgbClr val="1F497D">
                    <a:lumMod val="75000"/>
                  </a:srgbClr>
                </a:solidFill>
                <a:cs typeface="Arial" panose="020B0604020202020204" pitchFamily="34" charset="0"/>
              </a:rPr>
              <a:t>View Order Line List and Details from Selected Order Number Screen</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Click the [Customer Mapping] button to switch to the POSCO–BP Customer Mapping screen </a:t>
            </a:r>
          </a:p>
          <a:p>
            <a:pPr marL="228600" lvl="0" indent="-228600" eaLnBrk="1" hangingPunct="1">
              <a:lnSpc>
                <a:spcPct val="120000"/>
              </a:lnSpc>
              <a:spcAft>
                <a:spcPts val="400"/>
              </a:spcAft>
              <a:buFont typeface="+mj-lt"/>
              <a:buAutoNum type="arabicPeriod" startAt="3"/>
              <a:defRPr/>
            </a:pPr>
            <a:r>
              <a:rPr lang="en-US" sz="1200" b="1" dirty="0">
                <a:solidFill>
                  <a:srgbClr val="1F497D">
                    <a:lumMod val="75000"/>
                  </a:srgbClr>
                </a:solidFill>
                <a:cs typeface="Arial" panose="020B0604020202020204" pitchFamily="34" charset="0"/>
              </a:rPr>
              <a:t>View POSCO Customer Mapping Information for the Selected Order Number</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PO</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Number, BP Number, Account,</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graphicFrame>
        <p:nvGraphicFramePr>
          <p:cNvPr id="10" name="표 9">
            <a:extLst>
              <a:ext uri="{FF2B5EF4-FFF2-40B4-BE49-F238E27FC236}">
                <a16:creationId xmlns:a16="http://schemas.microsoft.com/office/drawing/2014/main" id="{1FACB4E0-3F41-D42B-8EC7-EBB2DBAF8A28}"/>
              </a:ext>
            </a:extLst>
          </p:cNvPr>
          <p:cNvGraphicFramePr>
            <a:graphicFrameLocks noGrp="1"/>
          </p:cNvGraphicFramePr>
          <p:nvPr>
            <p:extLst>
              <p:ext uri="{D42A27DB-BD31-4B8C-83A1-F6EECF244321}">
                <p14:modId xmlns:p14="http://schemas.microsoft.com/office/powerpoint/2010/main" val="411990572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 POSCO Confirmed Order List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solidFill>
                            <a:schemeClr val="tx1"/>
                          </a:solidFill>
                        </a:rPr>
                        <a:t>2.1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POSCO</a:t>
                      </a:r>
                      <a:r>
                        <a:rPr kumimoji="1" lang="ko-KR" altLang="en-US"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Sales Order List (2</a:t>
                      </a:r>
                      <a:r>
                        <a:rPr lang="en-US" altLang="ko-KR" sz="1200" b="1" dirty="0">
                          <a:solidFill>
                            <a:schemeClr val="tx1"/>
                          </a:solidFill>
                        </a:rPr>
                        <a:t>/3)</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Order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Order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14" name="그림 13">
            <a:extLst>
              <a:ext uri="{FF2B5EF4-FFF2-40B4-BE49-F238E27FC236}">
                <a16:creationId xmlns:a16="http://schemas.microsoft.com/office/drawing/2014/main" id="{6FC27ED6-31B9-B5E6-2BF5-0885E65C7BF3}"/>
              </a:ext>
            </a:extLst>
          </p:cNvPr>
          <p:cNvPicPr>
            <a:picLocks noChangeAspect="1"/>
          </p:cNvPicPr>
          <p:nvPr/>
        </p:nvPicPr>
        <p:blipFill>
          <a:blip r:embed="rId2"/>
          <a:stretch>
            <a:fillRect/>
          </a:stretch>
        </p:blipFill>
        <p:spPr>
          <a:xfrm>
            <a:off x="281577" y="1883753"/>
            <a:ext cx="6222204" cy="3853105"/>
          </a:xfrm>
          <a:prstGeom prst="rect">
            <a:avLst/>
          </a:prstGeom>
          <a:effectLst>
            <a:outerShdw blurRad="50800" dist="38100" dir="2700000" algn="tl" rotWithShape="0">
              <a:prstClr val="black">
                <a:alpha val="40000"/>
              </a:prstClr>
            </a:outerShdw>
          </a:effectLst>
        </p:spPr>
      </p:pic>
      <p:sp>
        <p:nvSpPr>
          <p:cNvPr id="9" name="화살표: 오각형 66">
            <a:extLst>
              <a:ext uri="{FF2B5EF4-FFF2-40B4-BE49-F238E27FC236}">
                <a16:creationId xmlns:a16="http://schemas.microsoft.com/office/drawing/2014/main" id="{03E7CCAF-93DD-8F9C-4B4A-3C553F75E254}"/>
              </a:ext>
            </a:extLst>
          </p:cNvPr>
          <p:cNvSpPr/>
          <p:nvPr/>
        </p:nvSpPr>
        <p:spPr bwMode="gray">
          <a:xfrm>
            <a:off x="303723" y="2746455"/>
            <a:ext cx="4131075" cy="93702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4C64A31B-4E8B-2431-B182-6F913B34C518}"/>
              </a:ext>
            </a:extLst>
          </p:cNvPr>
          <p:cNvSpPr/>
          <p:nvPr/>
        </p:nvSpPr>
        <p:spPr bwMode="auto">
          <a:xfrm>
            <a:off x="213480" y="259996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FFC85F8A-36E3-2411-7C20-DC8974A1B35A}"/>
              </a:ext>
            </a:extLst>
          </p:cNvPr>
          <p:cNvSpPr/>
          <p:nvPr/>
        </p:nvSpPr>
        <p:spPr bwMode="gray">
          <a:xfrm>
            <a:off x="4498899" y="2725962"/>
            <a:ext cx="1940781" cy="173389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325D9160-BD62-6564-9617-63DDAB3F766E}"/>
              </a:ext>
            </a:extLst>
          </p:cNvPr>
          <p:cNvSpPr/>
          <p:nvPr/>
        </p:nvSpPr>
        <p:spPr bwMode="auto">
          <a:xfrm>
            <a:off x="4399041" y="258602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84616063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F22B06-E638-C61A-C995-3845DD590E8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EDF6AC8-5710-5B1B-8D27-4E34553F6CDF}"/>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3A8226A9-67BC-412E-D4BF-42B588649D91}"/>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FFCB081B-EEE0-0BAD-B766-A8726129C7B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Click the [Details] Tab to View Order Details </a:t>
            </a:r>
          </a:p>
          <a:p>
            <a:pPr marL="228600" lvl="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Order Basic Information List</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Oder no, Order Line no, Product code, Order Qty, …</a:t>
            </a:r>
          </a:p>
          <a:p>
            <a:pPr marL="228600" lvl="0" indent="-228600" eaLnBrk="1" hangingPunct="1">
              <a:lnSpc>
                <a:spcPct val="120000"/>
              </a:lnSpc>
              <a:spcAft>
                <a:spcPts val="400"/>
              </a:spcAft>
              <a:buFont typeface="+mj-lt"/>
              <a:buAutoNum type="arabicPeriod" startAt="5"/>
              <a:defRPr/>
            </a:pPr>
            <a:r>
              <a:rPr lang="en-US" altLang="ko-KR" sz="1200" b="1" dirty="0">
                <a:solidFill>
                  <a:srgbClr val="1F497D">
                    <a:lumMod val="75000"/>
                  </a:srgbClr>
                </a:solidFill>
                <a:cs typeface="Arial" panose="020B0604020202020204" pitchFamily="34" charset="0"/>
              </a:rPr>
              <a:t>Delivery/Shipment</a:t>
            </a:r>
            <a:r>
              <a:rPr lang="en-US" sz="1200" b="1" dirty="0">
                <a:solidFill>
                  <a:srgbClr val="1F497D">
                    <a:lumMod val="75000"/>
                  </a:srgbClr>
                </a:solidFill>
                <a:cs typeface="Arial" panose="020B0604020202020204" pitchFamily="34" charset="0"/>
              </a:rPr>
              <a:t> Information List</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Destination, Confirm date, ..</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graphicFrame>
        <p:nvGraphicFramePr>
          <p:cNvPr id="6" name="표 5">
            <a:extLst>
              <a:ext uri="{FF2B5EF4-FFF2-40B4-BE49-F238E27FC236}">
                <a16:creationId xmlns:a16="http://schemas.microsoft.com/office/drawing/2014/main" id="{6F00A81C-FB74-9001-C148-505AFC613DF7}"/>
              </a:ext>
            </a:extLst>
          </p:cNvPr>
          <p:cNvGraphicFramePr>
            <a:graphicFrameLocks noGrp="1"/>
          </p:cNvGraphicFramePr>
          <p:nvPr>
            <p:extLst>
              <p:ext uri="{D42A27DB-BD31-4B8C-83A1-F6EECF244321}">
                <p14:modId xmlns:p14="http://schemas.microsoft.com/office/powerpoint/2010/main" val="404124506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 POSCO Confirmed Order List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solidFill>
                            <a:schemeClr val="tx1"/>
                          </a:solidFill>
                        </a:rPr>
                        <a:t>2.1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POSCO</a:t>
                      </a:r>
                      <a:r>
                        <a:rPr kumimoji="1" lang="ko-KR" altLang="en-US"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Sales Order List (3</a:t>
                      </a:r>
                      <a:r>
                        <a:rPr lang="en-US" altLang="ko-KR" sz="1200" b="1" dirty="0">
                          <a:solidFill>
                            <a:schemeClr val="tx1"/>
                          </a:solidFill>
                        </a:rPr>
                        <a:t>/3)</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Order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Order</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7" name="그림 6">
            <a:extLst>
              <a:ext uri="{FF2B5EF4-FFF2-40B4-BE49-F238E27FC236}">
                <a16:creationId xmlns:a16="http://schemas.microsoft.com/office/drawing/2014/main" id="{C33B8854-C864-6EA9-46D4-54C625FA9F2B}"/>
              </a:ext>
            </a:extLst>
          </p:cNvPr>
          <p:cNvPicPr>
            <a:picLocks noChangeAspect="1"/>
          </p:cNvPicPr>
          <p:nvPr/>
        </p:nvPicPr>
        <p:blipFill>
          <a:blip r:embed="rId2"/>
          <a:stretch>
            <a:fillRect/>
          </a:stretch>
        </p:blipFill>
        <p:spPr>
          <a:xfrm>
            <a:off x="290761" y="1873912"/>
            <a:ext cx="6203835" cy="4564582"/>
          </a:xfrm>
          <a:prstGeom prst="rect">
            <a:avLst/>
          </a:prstGeom>
        </p:spPr>
      </p:pic>
      <p:sp>
        <p:nvSpPr>
          <p:cNvPr id="8" name="화살표: 오각형 66">
            <a:extLst>
              <a:ext uri="{FF2B5EF4-FFF2-40B4-BE49-F238E27FC236}">
                <a16:creationId xmlns:a16="http://schemas.microsoft.com/office/drawing/2014/main" id="{A257F412-82E0-FD51-DE0D-9F11D1A0183B}"/>
              </a:ext>
            </a:extLst>
          </p:cNvPr>
          <p:cNvSpPr/>
          <p:nvPr/>
        </p:nvSpPr>
        <p:spPr bwMode="gray">
          <a:xfrm>
            <a:off x="596275" y="2722372"/>
            <a:ext cx="260976" cy="19227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화살표: 오각형 66">
            <a:extLst>
              <a:ext uri="{FF2B5EF4-FFF2-40B4-BE49-F238E27FC236}">
                <a16:creationId xmlns:a16="http://schemas.microsoft.com/office/drawing/2014/main" id="{732F61CE-FA71-8E30-9DE1-FCE7933233C3}"/>
              </a:ext>
            </a:extLst>
          </p:cNvPr>
          <p:cNvSpPr/>
          <p:nvPr/>
        </p:nvSpPr>
        <p:spPr bwMode="gray">
          <a:xfrm>
            <a:off x="335299" y="2998596"/>
            <a:ext cx="4112876" cy="181968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화살표: 오각형 66">
            <a:extLst>
              <a:ext uri="{FF2B5EF4-FFF2-40B4-BE49-F238E27FC236}">
                <a16:creationId xmlns:a16="http://schemas.microsoft.com/office/drawing/2014/main" id="{E58AA1BC-6581-BA5B-AEFD-BF90AFD7C219}"/>
              </a:ext>
            </a:extLst>
          </p:cNvPr>
          <p:cNvSpPr/>
          <p:nvPr/>
        </p:nvSpPr>
        <p:spPr bwMode="gray">
          <a:xfrm>
            <a:off x="335299" y="4902223"/>
            <a:ext cx="4112876" cy="104073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6F5096E3-CAF6-956E-9695-4F4A4883CB6E}"/>
              </a:ext>
            </a:extLst>
          </p:cNvPr>
          <p:cNvSpPr/>
          <p:nvPr/>
        </p:nvSpPr>
        <p:spPr bwMode="auto">
          <a:xfrm>
            <a:off x="242888" y="292500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타원 17">
            <a:extLst>
              <a:ext uri="{FF2B5EF4-FFF2-40B4-BE49-F238E27FC236}">
                <a16:creationId xmlns:a16="http://schemas.microsoft.com/office/drawing/2014/main" id="{2E5D0492-9141-94D1-E23D-4FBFB319D50D}"/>
              </a:ext>
            </a:extLst>
          </p:cNvPr>
          <p:cNvSpPr/>
          <p:nvPr/>
        </p:nvSpPr>
        <p:spPr bwMode="auto">
          <a:xfrm>
            <a:off x="479979" y="254454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타원 13">
            <a:extLst>
              <a:ext uri="{FF2B5EF4-FFF2-40B4-BE49-F238E27FC236}">
                <a16:creationId xmlns:a16="http://schemas.microsoft.com/office/drawing/2014/main" id="{97701309-32FA-CFE3-3C85-5C7511BB08E2}"/>
              </a:ext>
            </a:extLst>
          </p:cNvPr>
          <p:cNvSpPr/>
          <p:nvPr/>
        </p:nvSpPr>
        <p:spPr bwMode="auto">
          <a:xfrm>
            <a:off x="221416" y="480231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7</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049631700"/>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8634-E0E4-E71B-7A9F-B91D6648804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04409DD-21B4-679A-320A-76A650F9447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graphicFrame>
        <p:nvGraphicFramePr>
          <p:cNvPr id="17" name="표 16">
            <a:extLst>
              <a:ext uri="{FF2B5EF4-FFF2-40B4-BE49-F238E27FC236}">
                <a16:creationId xmlns:a16="http://schemas.microsoft.com/office/drawing/2014/main" id="{DF902C31-6442-0507-9531-1C52DDF196DA}"/>
              </a:ext>
            </a:extLst>
          </p:cNvPr>
          <p:cNvGraphicFramePr>
            <a:graphicFrameLocks noGrp="1"/>
          </p:cNvGraphicFramePr>
          <p:nvPr>
            <p:extLst>
              <p:ext uri="{D42A27DB-BD31-4B8C-83A1-F6EECF244321}">
                <p14:modId xmlns:p14="http://schemas.microsoft.com/office/powerpoint/2010/main" val="2691817994"/>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Sales Order Fulfillment Monitoring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Order/Production Status Tracking </a:t>
                      </a:r>
                      <a:r>
                        <a:rPr lang="en-US" altLang="ko-KR" sz="1200" b="1" dirty="0"/>
                        <a:t>(1/2)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Order</a:t>
                      </a:r>
                      <a:r>
                        <a:rPr lang="ko-KR" altLang="en-US" sz="1200" b="1" dirty="0"/>
                        <a:t> </a:t>
                      </a:r>
                      <a:r>
                        <a:rPr lang="en-US" altLang="ko-KR" sz="1200" b="1" dirty="0"/>
                        <a:t>Monitoring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Order</a:t>
                      </a:r>
                      <a:r>
                        <a:rPr lang="ko-KR" altLang="en-US" sz="1200" b="1" dirty="0"/>
                        <a:t> </a:t>
                      </a:r>
                      <a:r>
                        <a:rPr lang="en-US" altLang="ko-KR" sz="1200" b="1" dirty="0"/>
                        <a:t>Monitoring &gt; Common</a:t>
                      </a:r>
                      <a:r>
                        <a:rPr lang="ko-KR" altLang="en-US" sz="1200" b="1" dirty="0"/>
                        <a:t> </a:t>
                      </a:r>
                      <a:r>
                        <a:rPr lang="en-US" altLang="ko-KR" sz="1200" b="1" dirty="0"/>
                        <a:t>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182BD17-3061-8C74-BAF4-CE2AB8C91E9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10336C66-8569-64D2-1C1F-FCA2247BBCA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"Order Monitoring" Menu</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[Search] button using the following criteria</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Orders (default)</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View Bar Chart Based on Search Criteria</a:t>
            </a:r>
            <a:br>
              <a:rPr lang="en-US" sz="1200" dirty="0"/>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Click on a bar to filter and view the corresponding order/production information list</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en-US" sz="1100" dirty="0">
                <a:solidFill>
                  <a:srgbClr val="0000FF"/>
                </a:solidFill>
                <a:cs typeface="Arial" panose="020B0604020202020204" pitchFamily="34" charset="0"/>
              </a:rPr>
              <a:t>Steel order/production quantities are displayed in M/</a:t>
            </a:r>
            <a:r>
              <a:rPr lang="en-US" altLang="ko-KR" sz="1100" dirty="0">
                <a:solidFill>
                  <a:srgbClr val="0000FF"/>
                </a:solidFill>
                <a:cs typeface="Arial" panose="020B0604020202020204" pitchFamily="34" charset="0"/>
              </a:rPr>
              <a:t>T</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View Detailed Order/Production Information by Order Line</a:t>
            </a: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Orders will not be displayed on this screen if more than 45 days (domestic) or 60 days (export) have passed since the Delivery Completion Date</a:t>
            </a:r>
            <a:endParaRPr lang="ko-KR" altLang="en-US" sz="1100" b="1" dirty="0">
              <a:solidFill>
                <a:srgbClr val="0000FF"/>
              </a:solidFill>
              <a:cs typeface="Arial" panose="020B0604020202020204" pitchFamily="34" charset="0"/>
            </a:endParaRPr>
          </a:p>
        </p:txBody>
      </p:sp>
      <p:pic>
        <p:nvPicPr>
          <p:cNvPr id="9" name="그림 8">
            <a:extLst>
              <a:ext uri="{FF2B5EF4-FFF2-40B4-BE49-F238E27FC236}">
                <a16:creationId xmlns:a16="http://schemas.microsoft.com/office/drawing/2014/main" id="{3D1F8CD4-7E7A-76C9-9429-1F97C5F16467}"/>
              </a:ext>
            </a:extLst>
          </p:cNvPr>
          <p:cNvPicPr>
            <a:picLocks noChangeAspect="1"/>
          </p:cNvPicPr>
          <p:nvPr/>
        </p:nvPicPr>
        <p:blipFill>
          <a:blip r:embed="rId2"/>
          <a:stretch>
            <a:fillRect/>
          </a:stretch>
        </p:blipFill>
        <p:spPr>
          <a:xfrm>
            <a:off x="281253" y="1844675"/>
            <a:ext cx="6222851" cy="4467909"/>
          </a:xfrm>
          <a:prstGeom prst="rect">
            <a:avLst/>
          </a:prstGeom>
        </p:spPr>
      </p:pic>
      <p:sp>
        <p:nvSpPr>
          <p:cNvPr id="7" name="화살표: 오각형 66">
            <a:extLst>
              <a:ext uri="{FF2B5EF4-FFF2-40B4-BE49-F238E27FC236}">
                <a16:creationId xmlns:a16="http://schemas.microsoft.com/office/drawing/2014/main" id="{729B99D4-15A4-9E39-BB4D-873CED5363ED}"/>
              </a:ext>
            </a:extLst>
          </p:cNvPr>
          <p:cNvSpPr/>
          <p:nvPr/>
        </p:nvSpPr>
        <p:spPr bwMode="gray">
          <a:xfrm>
            <a:off x="2806974" y="2124903"/>
            <a:ext cx="422001" cy="14112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3" name="화살표: 오각형 66">
            <a:extLst>
              <a:ext uri="{FF2B5EF4-FFF2-40B4-BE49-F238E27FC236}">
                <a16:creationId xmlns:a16="http://schemas.microsoft.com/office/drawing/2014/main" id="{A7EAE715-A4E2-1700-C8A4-574F72B64C28}"/>
              </a:ext>
            </a:extLst>
          </p:cNvPr>
          <p:cNvSpPr/>
          <p:nvPr/>
        </p:nvSpPr>
        <p:spPr bwMode="gray">
          <a:xfrm>
            <a:off x="281196" y="2378268"/>
            <a:ext cx="6222851" cy="51352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화살표: 오각형 66">
            <a:extLst>
              <a:ext uri="{FF2B5EF4-FFF2-40B4-BE49-F238E27FC236}">
                <a16:creationId xmlns:a16="http://schemas.microsoft.com/office/drawing/2014/main" id="{752B36F6-CAE0-3F21-15CC-CF6AD46BB59D}"/>
              </a:ext>
            </a:extLst>
          </p:cNvPr>
          <p:cNvSpPr/>
          <p:nvPr/>
        </p:nvSpPr>
        <p:spPr bwMode="gray">
          <a:xfrm>
            <a:off x="289140" y="3071575"/>
            <a:ext cx="6214907" cy="165282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화살표: 오각형 66">
            <a:extLst>
              <a:ext uri="{FF2B5EF4-FFF2-40B4-BE49-F238E27FC236}">
                <a16:creationId xmlns:a16="http://schemas.microsoft.com/office/drawing/2014/main" id="{4F55D092-E71A-107F-99B2-486116068A2C}"/>
              </a:ext>
            </a:extLst>
          </p:cNvPr>
          <p:cNvSpPr/>
          <p:nvPr/>
        </p:nvSpPr>
        <p:spPr bwMode="gray">
          <a:xfrm>
            <a:off x="281196" y="4781262"/>
            <a:ext cx="6214907" cy="153132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92D06970-2183-EC36-01C2-BDD86A171422}"/>
              </a:ext>
            </a:extLst>
          </p:cNvPr>
          <p:cNvSpPr/>
          <p:nvPr/>
        </p:nvSpPr>
        <p:spPr bwMode="auto">
          <a:xfrm>
            <a:off x="2680974" y="19347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8" name="타원 7">
            <a:extLst>
              <a:ext uri="{FF2B5EF4-FFF2-40B4-BE49-F238E27FC236}">
                <a16:creationId xmlns:a16="http://schemas.microsoft.com/office/drawing/2014/main" id="{B0397F03-B7DF-85A3-ED99-D2FA53F90C33}"/>
              </a:ext>
            </a:extLst>
          </p:cNvPr>
          <p:cNvSpPr/>
          <p:nvPr/>
        </p:nvSpPr>
        <p:spPr bwMode="auto">
          <a:xfrm>
            <a:off x="190953" y="225226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64B8D9C3-0AA6-55F6-8112-2EE49DB72B08}"/>
              </a:ext>
            </a:extLst>
          </p:cNvPr>
          <p:cNvSpPr/>
          <p:nvPr/>
        </p:nvSpPr>
        <p:spPr bwMode="auto">
          <a:xfrm>
            <a:off x="176706" y="292035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80670931-6D77-A9AA-976F-846F4BC25318}"/>
              </a:ext>
            </a:extLst>
          </p:cNvPr>
          <p:cNvSpPr/>
          <p:nvPr/>
        </p:nvSpPr>
        <p:spPr bwMode="auto">
          <a:xfrm>
            <a:off x="181290" y="468727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93571084"/>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337AB-0AB8-C94A-9CD3-737AA70D855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ACB2771-B0F2-4CE3-D71B-C1F55842C195}"/>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D111B096-7D27-AD4B-7548-D6A12EDE75E9}"/>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ED63B3D9-DCFC-0F23-D770-1B3ABC8654F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"Order Monitoring" Menu</a:t>
            </a:r>
          </a:p>
          <a:p>
            <a:pPr marL="22860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Click Delivery/Shipment tab</a:t>
            </a:r>
          </a:p>
          <a:p>
            <a:pPr marL="22860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[Search] button using the following criteria </a:t>
            </a:r>
            <a:br>
              <a:rPr lang="en-US" sz="1200" dirty="0"/>
            </a:br>
            <a:r>
              <a:rPr lang="en-US" altLang="ko-KR" sz="1200" dirty="0"/>
              <a:t>- </a:t>
            </a:r>
            <a:r>
              <a:rPr lang="en-US" altLang="ko-KR" sz="1200" dirty="0">
                <a:solidFill>
                  <a:schemeClr val="tx1"/>
                </a:solidFill>
                <a:cs typeface="Arial" panose="020B0604020202020204" pitchFamily="34" charset="0"/>
              </a:rPr>
              <a:t>My Orders (default)</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View Shipment Status Based on Search Criteria</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Pending Shipment Instruction</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Ready for Shipment</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Monthly Shipment Totals </a:t>
            </a:r>
            <a:br>
              <a:rPr lang="en-US" sz="1100" dirty="0"/>
            </a:br>
            <a:r>
              <a:rPr lang="en-US" altLang="ko-KR" sz="1100" dirty="0">
                <a:solidFill>
                  <a:schemeClr val="tx1"/>
                </a:solidFill>
                <a:cs typeface="Arial" panose="020B0604020202020204" pitchFamily="34" charset="0"/>
              </a:rPr>
              <a:t>(</a:t>
            </a:r>
            <a:r>
              <a:rPr lang="en-US" sz="1100" dirty="0">
                <a:solidFill>
                  <a:schemeClr val="tx1"/>
                </a:solidFill>
                <a:cs typeface="Arial" panose="020B0604020202020204" pitchFamily="34" charset="0"/>
              </a:rPr>
              <a:t>Click the Scorecard to filter and view the corresponding shipment list</a:t>
            </a:r>
            <a:r>
              <a:rPr lang="en-US" altLang="ko-KR" sz="1100" dirty="0">
                <a:solidFill>
                  <a:schemeClr val="tx1"/>
                </a:solidFill>
                <a:cs typeface="Arial" panose="020B0604020202020204" pitchFamily="34" charset="0"/>
              </a:rPr>
              <a:t>)</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en-US" sz="1100" dirty="0">
                <a:solidFill>
                  <a:srgbClr val="0000FF"/>
                </a:solidFill>
                <a:cs typeface="Arial" panose="020B0604020202020204" pitchFamily="34" charset="0"/>
              </a:rPr>
              <a:t>Steel shipment quantities are displayed in M/T</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View Detailed Shipment Information by Order Line</a:t>
            </a:r>
            <a:br>
              <a:rPr lang="en-US" sz="1200" dirty="0"/>
            </a:br>
            <a:r>
              <a:rPr lang="en-US" altLang="ko-KR" sz="1200" dirty="0"/>
              <a:t>-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No, Account, …</a:t>
            </a: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Both domestic and export shipment data are available for inquiry, but only export shipments are reflected in the Scorecard</a:t>
            </a:r>
            <a:r>
              <a:rPr lang="en-US" sz="1100" dirty="0"/>
              <a:t>.</a:t>
            </a:r>
            <a:endParaRPr lang="ko-KR" altLang="en-US" sz="1200" b="1" dirty="0">
              <a:solidFill>
                <a:srgbClr val="1F497D"/>
              </a:solidFill>
              <a:cs typeface="Arial" panose="020B0604020202020204" pitchFamily="34" charset="0"/>
            </a:endParaRPr>
          </a:p>
        </p:txBody>
      </p:sp>
      <p:graphicFrame>
        <p:nvGraphicFramePr>
          <p:cNvPr id="6" name="표 5">
            <a:extLst>
              <a:ext uri="{FF2B5EF4-FFF2-40B4-BE49-F238E27FC236}">
                <a16:creationId xmlns:a16="http://schemas.microsoft.com/office/drawing/2014/main" id="{D13586C2-4E48-C31A-2C55-4A39D677DCFB}"/>
              </a:ext>
            </a:extLst>
          </p:cNvPr>
          <p:cNvGraphicFramePr>
            <a:graphicFrameLocks noGrp="1"/>
          </p:cNvGraphicFramePr>
          <p:nvPr>
            <p:extLst>
              <p:ext uri="{D42A27DB-BD31-4B8C-83A1-F6EECF244321}">
                <p14:modId xmlns:p14="http://schemas.microsoft.com/office/powerpoint/2010/main" val="273313601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Sales Order Fulfillment Monitoring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Order/Production Status Tracking </a:t>
                      </a:r>
                      <a:r>
                        <a:rPr lang="en-US" altLang="ko-KR" sz="1200" b="1" dirty="0"/>
                        <a:t>(2/2)</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Order</a:t>
                      </a:r>
                      <a:r>
                        <a:rPr lang="ko-KR" altLang="en-US" sz="1200" b="1" dirty="0"/>
                        <a:t> </a:t>
                      </a:r>
                      <a:r>
                        <a:rPr lang="en-US" altLang="ko-KR" sz="1200" b="1" dirty="0"/>
                        <a:t>Monitoring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Order</a:t>
                      </a:r>
                      <a:r>
                        <a:rPr lang="ko-KR" altLang="en-US" sz="1200" b="1" dirty="0"/>
                        <a:t> </a:t>
                      </a:r>
                      <a:r>
                        <a:rPr lang="en-US" altLang="ko-KR" sz="1200" b="1" dirty="0"/>
                        <a:t>Monitoring &gt; Delivery/Shipment 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13" name="그림 12">
            <a:extLst>
              <a:ext uri="{FF2B5EF4-FFF2-40B4-BE49-F238E27FC236}">
                <a16:creationId xmlns:a16="http://schemas.microsoft.com/office/drawing/2014/main" id="{E2942079-7B1B-3462-7385-624F74351986}"/>
              </a:ext>
            </a:extLst>
          </p:cNvPr>
          <p:cNvPicPr>
            <a:picLocks noChangeAspect="1"/>
          </p:cNvPicPr>
          <p:nvPr/>
        </p:nvPicPr>
        <p:blipFill>
          <a:blip r:embed="rId2"/>
          <a:stretch>
            <a:fillRect/>
          </a:stretch>
        </p:blipFill>
        <p:spPr>
          <a:xfrm>
            <a:off x="287993" y="1858266"/>
            <a:ext cx="6209372" cy="4487114"/>
          </a:xfrm>
          <a:prstGeom prst="rect">
            <a:avLst/>
          </a:prstGeom>
        </p:spPr>
      </p:pic>
      <p:sp>
        <p:nvSpPr>
          <p:cNvPr id="22" name="화살표: 오각형 66">
            <a:extLst>
              <a:ext uri="{FF2B5EF4-FFF2-40B4-BE49-F238E27FC236}">
                <a16:creationId xmlns:a16="http://schemas.microsoft.com/office/drawing/2014/main" id="{7F725E47-198D-8BA8-DD3A-9993F0CB358B}"/>
              </a:ext>
            </a:extLst>
          </p:cNvPr>
          <p:cNvSpPr/>
          <p:nvPr/>
        </p:nvSpPr>
        <p:spPr bwMode="gray">
          <a:xfrm>
            <a:off x="2806974" y="2124903"/>
            <a:ext cx="422001" cy="14112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6E59282A-926C-5444-7B1C-D3EA41271213}"/>
              </a:ext>
            </a:extLst>
          </p:cNvPr>
          <p:cNvSpPr/>
          <p:nvPr/>
        </p:nvSpPr>
        <p:spPr bwMode="auto">
          <a:xfrm>
            <a:off x="2680974" y="19347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24" name="화살표: 오각형 66">
            <a:extLst>
              <a:ext uri="{FF2B5EF4-FFF2-40B4-BE49-F238E27FC236}">
                <a16:creationId xmlns:a16="http://schemas.microsoft.com/office/drawing/2014/main" id="{0C229F97-AAD4-EFEB-82F3-33A8E5E46DCC}"/>
              </a:ext>
            </a:extLst>
          </p:cNvPr>
          <p:cNvSpPr/>
          <p:nvPr/>
        </p:nvSpPr>
        <p:spPr bwMode="gray">
          <a:xfrm>
            <a:off x="287993" y="2339176"/>
            <a:ext cx="6130060" cy="54204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화살표: 오각형 66">
            <a:extLst>
              <a:ext uri="{FF2B5EF4-FFF2-40B4-BE49-F238E27FC236}">
                <a16:creationId xmlns:a16="http://schemas.microsoft.com/office/drawing/2014/main" id="{B3C7EE5E-C21E-33F9-A14C-0AB1DD0B78C6}"/>
              </a:ext>
            </a:extLst>
          </p:cNvPr>
          <p:cNvSpPr/>
          <p:nvPr/>
        </p:nvSpPr>
        <p:spPr bwMode="gray">
          <a:xfrm>
            <a:off x="569789" y="2993720"/>
            <a:ext cx="422249" cy="23256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7" name="화살표: 오각형 66">
            <a:extLst>
              <a:ext uri="{FF2B5EF4-FFF2-40B4-BE49-F238E27FC236}">
                <a16:creationId xmlns:a16="http://schemas.microsoft.com/office/drawing/2014/main" id="{3B0D108F-6420-E406-C5F4-215731F364A0}"/>
              </a:ext>
            </a:extLst>
          </p:cNvPr>
          <p:cNvSpPr/>
          <p:nvPr/>
        </p:nvSpPr>
        <p:spPr bwMode="gray">
          <a:xfrm>
            <a:off x="287993" y="3252512"/>
            <a:ext cx="6130060" cy="137124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화살표: 오각형 66">
            <a:extLst>
              <a:ext uri="{FF2B5EF4-FFF2-40B4-BE49-F238E27FC236}">
                <a16:creationId xmlns:a16="http://schemas.microsoft.com/office/drawing/2014/main" id="{817ED33D-F626-1BF5-635D-ED1863EA1D5A}"/>
              </a:ext>
            </a:extLst>
          </p:cNvPr>
          <p:cNvSpPr/>
          <p:nvPr/>
        </p:nvSpPr>
        <p:spPr bwMode="gray">
          <a:xfrm>
            <a:off x="287993" y="4666782"/>
            <a:ext cx="6130060" cy="167859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9" name="타원 28">
            <a:extLst>
              <a:ext uri="{FF2B5EF4-FFF2-40B4-BE49-F238E27FC236}">
                <a16:creationId xmlns:a16="http://schemas.microsoft.com/office/drawing/2014/main" id="{A9E5F317-C15A-2AE2-06DB-7F32AEC1DC5C}"/>
              </a:ext>
            </a:extLst>
          </p:cNvPr>
          <p:cNvSpPr/>
          <p:nvPr/>
        </p:nvSpPr>
        <p:spPr bwMode="auto">
          <a:xfrm>
            <a:off x="215677" y="221317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0" name="타원 29">
            <a:extLst>
              <a:ext uri="{FF2B5EF4-FFF2-40B4-BE49-F238E27FC236}">
                <a16:creationId xmlns:a16="http://schemas.microsoft.com/office/drawing/2014/main" id="{810F94A0-27FC-DD76-10AC-FF376C59A86F}"/>
              </a:ext>
            </a:extLst>
          </p:cNvPr>
          <p:cNvSpPr/>
          <p:nvPr/>
        </p:nvSpPr>
        <p:spPr bwMode="auto">
          <a:xfrm>
            <a:off x="442246" y="28812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1" name="타원 30">
            <a:extLst>
              <a:ext uri="{FF2B5EF4-FFF2-40B4-BE49-F238E27FC236}">
                <a16:creationId xmlns:a16="http://schemas.microsoft.com/office/drawing/2014/main" id="{26B232C0-A216-2CA8-689C-FAFBC60F05CE}"/>
              </a:ext>
            </a:extLst>
          </p:cNvPr>
          <p:cNvSpPr/>
          <p:nvPr/>
        </p:nvSpPr>
        <p:spPr bwMode="auto">
          <a:xfrm>
            <a:off x="197750" y="319435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2" name="타원 31">
            <a:extLst>
              <a:ext uri="{FF2B5EF4-FFF2-40B4-BE49-F238E27FC236}">
                <a16:creationId xmlns:a16="http://schemas.microsoft.com/office/drawing/2014/main" id="{F29788A5-F306-DEC8-7A52-53E8CA0C68EF}"/>
              </a:ext>
            </a:extLst>
          </p:cNvPr>
          <p:cNvSpPr/>
          <p:nvPr/>
        </p:nvSpPr>
        <p:spPr bwMode="auto">
          <a:xfrm>
            <a:off x="197750" y="457023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719409370"/>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241F-6414-A04C-1A8D-B96FEE76A13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3E00EC3-80C7-E156-360B-89DA5685C42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graphicFrame>
        <p:nvGraphicFramePr>
          <p:cNvPr id="17" name="표 16">
            <a:extLst>
              <a:ext uri="{FF2B5EF4-FFF2-40B4-BE49-F238E27FC236}">
                <a16:creationId xmlns:a16="http://schemas.microsoft.com/office/drawing/2014/main" id="{2C85A16D-7211-F5F7-E481-692EDFCA9A82}"/>
              </a:ext>
            </a:extLst>
          </p:cNvPr>
          <p:cNvGraphicFramePr>
            <a:graphicFrameLocks noGrp="1"/>
          </p:cNvGraphicFramePr>
          <p:nvPr>
            <p:extLst>
              <p:ext uri="{D42A27DB-BD31-4B8C-83A1-F6EECF244321}">
                <p14:modId xmlns:p14="http://schemas.microsoft.com/office/powerpoint/2010/main" val="203479492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 Delivery &amp; Shipment Status Monitoring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100" b="1" dirty="0"/>
                        <a:t>4.1 </a:t>
                      </a:r>
                      <a:r>
                        <a:rPr lang="en-US" sz="1100" b="1" dirty="0" err="1"/>
                        <a:t>Delivery&amp;Shipment</a:t>
                      </a:r>
                      <a:r>
                        <a:rPr lang="en-US" sz="1100" b="1" dirty="0"/>
                        <a:t> Status</a:t>
                      </a:r>
                      <a:r>
                        <a:rPr lang="ko-KR" altLang="en-US" sz="1100" b="1" dirty="0"/>
                        <a:t> </a:t>
                      </a:r>
                      <a:r>
                        <a:rPr lang="en-US" altLang="ko-KR" sz="1100" b="1" dirty="0"/>
                        <a:t>Monitoring (1/2)</a:t>
                      </a:r>
                      <a:endParaRPr lang="en-US" sz="11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Order Shipping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Order Shipping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B2303D8-F32C-1460-4DFF-F62D2CEC238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C1D555DE-19C8-D862-1F3F-8A142267CA9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Click ‘Order Shipping’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View Shipping Information for My POSCO Steel Orders</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target Order Shipping item</a:t>
            </a:r>
            <a:br>
              <a:rPr lang="en-US" sz="1200" dirty="0"/>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Order Shipping is composed of: Order Line Number + Product Code</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7" name="그림 6">
            <a:extLst>
              <a:ext uri="{FF2B5EF4-FFF2-40B4-BE49-F238E27FC236}">
                <a16:creationId xmlns:a16="http://schemas.microsoft.com/office/drawing/2014/main" id="{4984E758-A5CD-6304-22CC-4FA31A7B1CB8}"/>
              </a:ext>
            </a:extLst>
          </p:cNvPr>
          <p:cNvPicPr>
            <a:picLocks noChangeAspect="1"/>
          </p:cNvPicPr>
          <p:nvPr/>
        </p:nvPicPr>
        <p:blipFill>
          <a:blip r:embed="rId2"/>
          <a:stretch>
            <a:fillRect/>
          </a:stretch>
        </p:blipFill>
        <p:spPr>
          <a:xfrm>
            <a:off x="290102" y="1905000"/>
            <a:ext cx="6205153" cy="4237734"/>
          </a:xfrm>
          <a:prstGeom prst="rect">
            <a:avLst/>
          </a:prstGeom>
          <a:effectLst>
            <a:outerShdw blurRad="50800" dist="38100" dir="2700000" algn="tl" rotWithShape="0">
              <a:prstClr val="black">
                <a:alpha val="40000"/>
              </a:prstClr>
            </a:outerShdw>
          </a:effectLst>
        </p:spPr>
      </p:pic>
      <p:sp>
        <p:nvSpPr>
          <p:cNvPr id="9" name="화살표: 오각형 66">
            <a:extLst>
              <a:ext uri="{FF2B5EF4-FFF2-40B4-BE49-F238E27FC236}">
                <a16:creationId xmlns:a16="http://schemas.microsoft.com/office/drawing/2014/main" id="{C07C6AE8-0715-DC5C-1E28-58F31BA6DC77}"/>
              </a:ext>
            </a:extLst>
          </p:cNvPr>
          <p:cNvSpPr/>
          <p:nvPr/>
        </p:nvSpPr>
        <p:spPr bwMode="gray">
          <a:xfrm>
            <a:off x="3186462" y="2087910"/>
            <a:ext cx="412432" cy="16781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화살표: 오각형 66">
            <a:extLst>
              <a:ext uri="{FF2B5EF4-FFF2-40B4-BE49-F238E27FC236}">
                <a16:creationId xmlns:a16="http://schemas.microsoft.com/office/drawing/2014/main" id="{57AEE332-4E37-6921-46A2-BBD8F21EE860}"/>
              </a:ext>
            </a:extLst>
          </p:cNvPr>
          <p:cNvSpPr/>
          <p:nvPr/>
        </p:nvSpPr>
        <p:spPr bwMode="gray">
          <a:xfrm>
            <a:off x="290101" y="2826906"/>
            <a:ext cx="6205153" cy="331582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8"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617A8C97-C51C-3BC6-7676-0E9A53BA2FCF}"/>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734838" y="3044326"/>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2" name="타원 11">
            <a:extLst>
              <a:ext uri="{FF2B5EF4-FFF2-40B4-BE49-F238E27FC236}">
                <a16:creationId xmlns:a16="http://schemas.microsoft.com/office/drawing/2014/main" id="{0745384A-3E08-8E56-EB72-F2864A28489B}"/>
              </a:ext>
            </a:extLst>
          </p:cNvPr>
          <p:cNvSpPr/>
          <p:nvPr/>
        </p:nvSpPr>
        <p:spPr bwMode="auto">
          <a:xfrm>
            <a:off x="199858" y="272559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타원 10">
            <a:extLst>
              <a:ext uri="{FF2B5EF4-FFF2-40B4-BE49-F238E27FC236}">
                <a16:creationId xmlns:a16="http://schemas.microsoft.com/office/drawing/2014/main" id="{82742CB3-2D45-7D1B-FC9E-7F8528444C98}"/>
              </a:ext>
            </a:extLst>
          </p:cNvPr>
          <p:cNvSpPr/>
          <p:nvPr/>
        </p:nvSpPr>
        <p:spPr bwMode="auto">
          <a:xfrm>
            <a:off x="3037624" y="194141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Tree>
    <p:extLst>
      <p:ext uri="{BB962C8B-B14F-4D97-AF65-F5344CB8AC3E}">
        <p14:creationId xmlns:p14="http://schemas.microsoft.com/office/powerpoint/2010/main" val="279316345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12778-5EC6-459A-F29E-04EE554D5D1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FB838A9-1494-93BB-CB9C-280AEA8868C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23D05F34-14DC-DAC7-7B53-058C1D6587B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922579BD-90CC-947A-43EF-0D74E262EF8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3"/>
              <a:defRPr/>
            </a:pPr>
            <a:r>
              <a:rPr lang="en-US" sz="1200" b="1" dirty="0">
                <a:solidFill>
                  <a:srgbClr val="1F497D">
                    <a:lumMod val="75000"/>
                  </a:srgbClr>
                </a:solidFill>
                <a:cs typeface="Arial" panose="020B0604020202020204" pitchFamily="34" charset="0"/>
              </a:rPr>
              <a:t>Order and Product Information List </a:t>
            </a:r>
            <a:br>
              <a:rPr lang="en-US" sz="1200" dirty="0"/>
            </a:br>
            <a:r>
              <a:rPr lang="en-US" altLang="ko-KR" sz="1100" dirty="0">
                <a:solidFill>
                  <a:schemeClr val="tx1"/>
                </a:solidFill>
                <a:cs typeface="Arial" panose="020B0604020202020204" pitchFamily="34" charset="0"/>
              </a:rPr>
              <a:t>- Order Line no, Account name, Product no., Thickness, Length, …</a:t>
            </a:r>
          </a:p>
          <a:p>
            <a:pPr marL="228600" lvl="0" indent="-228600" eaLnBrk="1" hangingPunct="1">
              <a:lnSpc>
                <a:spcPct val="120000"/>
              </a:lnSpc>
              <a:spcAft>
                <a:spcPts val="400"/>
              </a:spcAft>
              <a:buFont typeface="+mj-lt"/>
              <a:buAutoNum type="arabicPeriod" startAt="3"/>
              <a:defRPr/>
            </a:pPr>
            <a:r>
              <a:rPr lang="en-US" sz="1200" b="1" dirty="0">
                <a:solidFill>
                  <a:srgbClr val="1F497D">
                    <a:lumMod val="75000"/>
                  </a:srgbClr>
                </a:solidFill>
                <a:cs typeface="Arial" panose="020B0604020202020204" pitchFamily="34" charset="0"/>
              </a:rPr>
              <a:t>Product Specification and Shipment Information List </a:t>
            </a:r>
            <a:endParaRPr lang="en-US" altLang="ko-KR"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startAt="3"/>
              <a:defRPr/>
            </a:pPr>
            <a:r>
              <a:rPr lang="en-US" sz="1200" b="1" dirty="0">
                <a:solidFill>
                  <a:srgbClr val="1F497D">
                    <a:lumMod val="75000"/>
                  </a:srgbClr>
                </a:solidFill>
                <a:cs typeface="Arial" panose="020B0604020202020204" pitchFamily="34" charset="0"/>
              </a:rPr>
              <a:t>POSCO Customer Mapping Information</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BP code, Customer Name, Customer Type, Remark, …</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graphicFrame>
        <p:nvGraphicFramePr>
          <p:cNvPr id="4" name="표 3">
            <a:extLst>
              <a:ext uri="{FF2B5EF4-FFF2-40B4-BE49-F238E27FC236}">
                <a16:creationId xmlns:a16="http://schemas.microsoft.com/office/drawing/2014/main" id="{82878F47-B9D3-61AC-21E7-4115BDDE2F4F}"/>
              </a:ext>
            </a:extLst>
          </p:cNvPr>
          <p:cNvGraphicFramePr>
            <a:graphicFrameLocks noGrp="1"/>
          </p:cNvGraphicFramePr>
          <p:nvPr>
            <p:extLst>
              <p:ext uri="{D42A27DB-BD31-4B8C-83A1-F6EECF244321}">
                <p14:modId xmlns:p14="http://schemas.microsoft.com/office/powerpoint/2010/main" val="3094526139"/>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 Delivery &amp; Shipment Status Monitoring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100" b="1" dirty="0"/>
                        <a:t>4.1 </a:t>
                      </a:r>
                      <a:r>
                        <a:rPr lang="en-US" sz="1100" b="1" dirty="0" err="1"/>
                        <a:t>Delivery&amp;Shipment</a:t>
                      </a:r>
                      <a:r>
                        <a:rPr lang="en-US" sz="1100" b="1" dirty="0"/>
                        <a:t> Status</a:t>
                      </a:r>
                      <a:r>
                        <a:rPr lang="ko-KR" altLang="en-US" sz="1100" b="1" dirty="0"/>
                        <a:t> </a:t>
                      </a:r>
                      <a:r>
                        <a:rPr lang="en-US" altLang="ko-KR" sz="1100" b="1" dirty="0"/>
                        <a:t>Monitoring (2/2)</a:t>
                      </a:r>
                      <a:endParaRPr lang="en-US" sz="11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Order Shipping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Order Shipping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7" name="그림 6">
            <a:extLst>
              <a:ext uri="{FF2B5EF4-FFF2-40B4-BE49-F238E27FC236}">
                <a16:creationId xmlns:a16="http://schemas.microsoft.com/office/drawing/2014/main" id="{6EC84107-12AA-414A-E2AC-DEA3EDB46CD7}"/>
              </a:ext>
            </a:extLst>
          </p:cNvPr>
          <p:cNvPicPr>
            <a:picLocks noChangeAspect="1"/>
          </p:cNvPicPr>
          <p:nvPr/>
        </p:nvPicPr>
        <p:blipFill>
          <a:blip r:embed="rId2"/>
          <a:stretch>
            <a:fillRect/>
          </a:stretch>
        </p:blipFill>
        <p:spPr>
          <a:xfrm>
            <a:off x="278043" y="1905000"/>
            <a:ext cx="6229272" cy="4435415"/>
          </a:xfrm>
          <a:prstGeom prst="rect">
            <a:avLst/>
          </a:prstGeom>
          <a:effectLst>
            <a:outerShdw blurRad="50800" dist="38100" dir="2700000" algn="tl" rotWithShape="0">
              <a:prstClr val="black">
                <a:alpha val="40000"/>
              </a:prstClr>
            </a:outerShdw>
          </a:effectLst>
        </p:spPr>
      </p:pic>
      <p:sp>
        <p:nvSpPr>
          <p:cNvPr id="9" name="화살표: 오각형 66">
            <a:extLst>
              <a:ext uri="{FF2B5EF4-FFF2-40B4-BE49-F238E27FC236}">
                <a16:creationId xmlns:a16="http://schemas.microsoft.com/office/drawing/2014/main" id="{11763758-DE2F-5E41-9361-4CA31EC6E85C}"/>
              </a:ext>
            </a:extLst>
          </p:cNvPr>
          <p:cNvSpPr/>
          <p:nvPr/>
        </p:nvSpPr>
        <p:spPr bwMode="gray">
          <a:xfrm>
            <a:off x="347555" y="2969620"/>
            <a:ext cx="4054791" cy="128320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화살표: 오각형 66">
            <a:extLst>
              <a:ext uri="{FF2B5EF4-FFF2-40B4-BE49-F238E27FC236}">
                <a16:creationId xmlns:a16="http://schemas.microsoft.com/office/drawing/2014/main" id="{B70A93EB-6B47-3A14-BBC0-5D5462348ED7}"/>
              </a:ext>
            </a:extLst>
          </p:cNvPr>
          <p:cNvSpPr/>
          <p:nvPr/>
        </p:nvSpPr>
        <p:spPr bwMode="gray">
          <a:xfrm>
            <a:off x="347554" y="4313148"/>
            <a:ext cx="4054791" cy="202726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22744473-CB2F-9E6E-BF6D-871E3E4D962B}"/>
              </a:ext>
            </a:extLst>
          </p:cNvPr>
          <p:cNvSpPr/>
          <p:nvPr/>
        </p:nvSpPr>
        <p:spPr bwMode="gray">
          <a:xfrm>
            <a:off x="4477110" y="2969619"/>
            <a:ext cx="2030206" cy="157650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CD66CC37-4B89-2C7B-5E76-CAE9DB30A300}"/>
              </a:ext>
            </a:extLst>
          </p:cNvPr>
          <p:cNvSpPr/>
          <p:nvPr/>
        </p:nvSpPr>
        <p:spPr bwMode="auto">
          <a:xfrm>
            <a:off x="236538" y="287160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p>
        </p:txBody>
      </p:sp>
      <p:sp>
        <p:nvSpPr>
          <p:cNvPr id="22" name="타원 21">
            <a:extLst>
              <a:ext uri="{FF2B5EF4-FFF2-40B4-BE49-F238E27FC236}">
                <a16:creationId xmlns:a16="http://schemas.microsoft.com/office/drawing/2014/main" id="{6EF9F302-F9CE-ABA0-6B53-DCD3C975D9DA}"/>
              </a:ext>
            </a:extLst>
          </p:cNvPr>
          <p:cNvSpPr/>
          <p:nvPr/>
        </p:nvSpPr>
        <p:spPr bwMode="auto">
          <a:xfrm>
            <a:off x="257311" y="42236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22BA18B0-4AB8-0AAC-732F-4E8F20D3E6DA}"/>
              </a:ext>
            </a:extLst>
          </p:cNvPr>
          <p:cNvSpPr/>
          <p:nvPr/>
        </p:nvSpPr>
        <p:spPr bwMode="auto">
          <a:xfrm>
            <a:off x="4368563" y="286830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519582947"/>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292DA-29DC-25FC-5462-C2078E26603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48EC00-F35C-E2B1-C28F-354937F17A79}"/>
              </a:ext>
            </a:extLst>
          </p:cNvPr>
          <p:cNvSpPr txBox="1">
            <a:spLocks/>
          </p:cNvSpPr>
          <p:nvPr/>
        </p:nvSpPr>
        <p:spPr>
          <a:xfrm>
            <a:off x="242888" y="419507"/>
            <a:ext cx="47863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Reporting &amp; Performance</a:t>
            </a:r>
          </a:p>
        </p:txBody>
      </p:sp>
      <p:graphicFrame>
        <p:nvGraphicFramePr>
          <p:cNvPr id="17" name="표 16">
            <a:extLst>
              <a:ext uri="{FF2B5EF4-FFF2-40B4-BE49-F238E27FC236}">
                <a16:creationId xmlns:a16="http://schemas.microsoft.com/office/drawing/2014/main" id="{FA97779C-03FB-B76C-27A5-1E81D9FB200B}"/>
              </a:ext>
            </a:extLst>
          </p:cNvPr>
          <p:cNvGraphicFramePr>
            <a:graphicFrameLocks noGrp="1"/>
          </p:cNvGraphicFramePr>
          <p:nvPr>
            <p:extLst>
              <p:ext uri="{D42A27DB-BD31-4B8C-83A1-F6EECF244321}">
                <p14:modId xmlns:p14="http://schemas.microsoft.com/office/powerpoint/2010/main" val="35880371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Delivery Performance 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100" b="1" dirty="0">
                          <a:solidFill>
                            <a:schemeClr val="tx1"/>
                          </a:solidFill>
                        </a:rPr>
                        <a:t>1.1 Monthly </a:t>
                      </a:r>
                      <a:r>
                        <a:rPr kumimoji="1" lang="en-US" sz="11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Delivery Performance Report </a:t>
                      </a:r>
                      <a:r>
                        <a:rPr lang="en-US" altLang="ko-KR" sz="1100" b="1" dirty="0">
                          <a:solidFill>
                            <a:schemeClr val="tx1"/>
                          </a:solidFill>
                        </a:rPr>
                        <a:t>(1/2)</a:t>
                      </a:r>
                      <a:endParaRPr lang="en-US" sz="11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Report &gt; </a:t>
                      </a:r>
                      <a:r>
                        <a:rPr lang="en-US" sz="1200" b="1" dirty="0">
                          <a:solidFill>
                            <a:schemeClr val="tx1"/>
                          </a:solidFill>
                        </a:rPr>
                        <a:t>Monthly </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Delivery Performance Report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C04BB86-5656-D975-A086-54AAE7CE356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467D6D64-5AC9-5995-1B3F-5FA5AEAB0010}"/>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"Report"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Select the "Monthly Shipment Performance" report</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View Total Product Weight (kg) and Monthly Shipment Summary Table</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Default view shows shipment totals from January to December 2025</a:t>
            </a:r>
          </a:p>
          <a:p>
            <a:pPr marL="228600" lvl="0" indent="-228600" eaLnBrk="1" hangingPunct="1">
              <a:lnSpc>
                <a:spcPct val="120000"/>
              </a:lnSpc>
              <a:spcAft>
                <a:spcPts val="400"/>
              </a:spcAft>
              <a:buFont typeface="+mj-lt"/>
              <a:buAutoNum type="arabicPeriod"/>
              <a:defRPr/>
            </a:pPr>
            <a:r>
              <a:rPr lang="ko-KR" altLang="en-US" sz="1200" b="1" dirty="0">
                <a:solidFill>
                  <a:srgbClr val="1F497D">
                    <a:lumMod val="75000"/>
                  </a:srgbClr>
                </a:solidFill>
                <a:cs typeface="Arial" panose="020B0604020202020204" pitchFamily="34" charset="0"/>
              </a:rPr>
              <a:t>   </a:t>
            </a:r>
            <a:r>
              <a:rPr lang="en-US" sz="1200" b="1" dirty="0">
                <a:solidFill>
                  <a:srgbClr val="1F497D">
                    <a:lumMod val="75000"/>
                  </a:srgbClr>
                </a:solidFill>
                <a:cs typeface="Arial" panose="020B0604020202020204" pitchFamily="34" charset="0"/>
              </a:rPr>
              <a:t>Click to Save As or Edit Report Fields</a:t>
            </a:r>
            <a:br>
              <a:rPr lang="en-US" sz="1200" dirty="0"/>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Save As: Copy &amp; Paste (Personalized)</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Subscribe: Add to Favorites</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Add to Dashboard: Include in the "Dashboard" menu</a:t>
            </a:r>
            <a:endParaRPr lang="ko-KR" altLang="en-US" sz="1100" dirty="0">
              <a:solidFill>
                <a:schemeClr val="tx1"/>
              </a:solidFill>
              <a:cs typeface="Arial" panose="020B0604020202020204" pitchFamily="34" charset="0"/>
            </a:endParaRPr>
          </a:p>
        </p:txBody>
      </p:sp>
      <p:pic>
        <p:nvPicPr>
          <p:cNvPr id="4" name="그림 3">
            <a:extLst>
              <a:ext uri="{FF2B5EF4-FFF2-40B4-BE49-F238E27FC236}">
                <a16:creationId xmlns:a16="http://schemas.microsoft.com/office/drawing/2014/main" id="{3B44F6CA-13E9-C92C-DCFE-DABAE3CD60A7}"/>
              </a:ext>
            </a:extLst>
          </p:cNvPr>
          <p:cNvPicPr>
            <a:picLocks noChangeAspect="1"/>
          </p:cNvPicPr>
          <p:nvPr/>
        </p:nvPicPr>
        <p:blipFill>
          <a:blip r:embed="rId2"/>
          <a:stretch>
            <a:fillRect/>
          </a:stretch>
        </p:blipFill>
        <p:spPr>
          <a:xfrm>
            <a:off x="6857793" y="3476625"/>
            <a:ext cx="211724" cy="205674"/>
          </a:xfrm>
          <a:prstGeom prst="rect">
            <a:avLst/>
          </a:prstGeom>
        </p:spPr>
      </p:pic>
      <p:pic>
        <p:nvPicPr>
          <p:cNvPr id="7" name="그림 6">
            <a:extLst>
              <a:ext uri="{FF2B5EF4-FFF2-40B4-BE49-F238E27FC236}">
                <a16:creationId xmlns:a16="http://schemas.microsoft.com/office/drawing/2014/main" id="{FAA878CD-3111-B2F8-4882-97FD7C8853A5}"/>
              </a:ext>
            </a:extLst>
          </p:cNvPr>
          <p:cNvPicPr>
            <a:picLocks noChangeAspect="1"/>
          </p:cNvPicPr>
          <p:nvPr/>
        </p:nvPicPr>
        <p:blipFill>
          <a:blip r:embed="rId3"/>
          <a:stretch>
            <a:fillRect/>
          </a:stretch>
        </p:blipFill>
        <p:spPr>
          <a:xfrm>
            <a:off x="261938" y="1858266"/>
            <a:ext cx="6246813" cy="4420614"/>
          </a:xfrm>
          <a:prstGeom prst="rect">
            <a:avLst/>
          </a:prstGeom>
          <a:effectLst>
            <a:outerShdw blurRad="50800" dist="38100" dir="2700000" algn="tl" rotWithShape="0">
              <a:prstClr val="black">
                <a:alpha val="40000"/>
              </a:prstClr>
            </a:outerShdw>
          </a:effectLst>
        </p:spPr>
      </p:pic>
      <p:sp>
        <p:nvSpPr>
          <p:cNvPr id="9" name="화살표: 오각형 66">
            <a:extLst>
              <a:ext uri="{FF2B5EF4-FFF2-40B4-BE49-F238E27FC236}">
                <a16:creationId xmlns:a16="http://schemas.microsoft.com/office/drawing/2014/main" id="{C59F3972-9D2B-15C3-6D5C-5413B27C79DD}"/>
              </a:ext>
            </a:extLst>
          </p:cNvPr>
          <p:cNvSpPr/>
          <p:nvPr/>
        </p:nvSpPr>
        <p:spPr bwMode="gray">
          <a:xfrm>
            <a:off x="6022468" y="2369130"/>
            <a:ext cx="408812" cy="92270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화살표: 오각형 66">
            <a:extLst>
              <a:ext uri="{FF2B5EF4-FFF2-40B4-BE49-F238E27FC236}">
                <a16:creationId xmlns:a16="http://schemas.microsoft.com/office/drawing/2014/main" id="{1CA68F24-5247-3E41-377C-21A479FA9D41}"/>
              </a:ext>
            </a:extLst>
          </p:cNvPr>
          <p:cNvSpPr/>
          <p:nvPr/>
        </p:nvSpPr>
        <p:spPr bwMode="gray">
          <a:xfrm>
            <a:off x="3883533" y="2087911"/>
            <a:ext cx="254127" cy="14475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1" name="화살표: 오각형 66">
            <a:extLst>
              <a:ext uri="{FF2B5EF4-FFF2-40B4-BE49-F238E27FC236}">
                <a16:creationId xmlns:a16="http://schemas.microsoft.com/office/drawing/2014/main" id="{F2B539B2-B396-DD37-8D1F-7BFCF46D1509}"/>
              </a:ext>
            </a:extLst>
          </p:cNvPr>
          <p:cNvSpPr/>
          <p:nvPr/>
        </p:nvSpPr>
        <p:spPr bwMode="gray">
          <a:xfrm>
            <a:off x="261938" y="2296754"/>
            <a:ext cx="3555682" cy="38525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5" name="타원 24">
            <a:extLst>
              <a:ext uri="{FF2B5EF4-FFF2-40B4-BE49-F238E27FC236}">
                <a16:creationId xmlns:a16="http://schemas.microsoft.com/office/drawing/2014/main" id="{7EF5DAED-88A9-113B-EF1B-284A1D79CC9E}"/>
              </a:ext>
            </a:extLst>
          </p:cNvPr>
          <p:cNvSpPr/>
          <p:nvPr/>
        </p:nvSpPr>
        <p:spPr bwMode="auto">
          <a:xfrm>
            <a:off x="3749332" y="191521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p>
        </p:txBody>
      </p:sp>
      <p:sp>
        <p:nvSpPr>
          <p:cNvPr id="14" name="타원 13">
            <a:extLst>
              <a:ext uri="{FF2B5EF4-FFF2-40B4-BE49-F238E27FC236}">
                <a16:creationId xmlns:a16="http://schemas.microsoft.com/office/drawing/2014/main" id="{B60BC934-AC65-18B0-A9BE-5B25CDE57797}"/>
              </a:ext>
            </a:extLst>
          </p:cNvPr>
          <p:cNvSpPr/>
          <p:nvPr/>
        </p:nvSpPr>
        <p:spPr bwMode="auto">
          <a:xfrm>
            <a:off x="166551" y="216721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타원 14">
            <a:extLst>
              <a:ext uri="{FF2B5EF4-FFF2-40B4-BE49-F238E27FC236}">
                <a16:creationId xmlns:a16="http://schemas.microsoft.com/office/drawing/2014/main" id="{EC7AC2A2-917D-01BC-7890-36496FF14F4E}"/>
              </a:ext>
            </a:extLst>
          </p:cNvPr>
          <p:cNvSpPr/>
          <p:nvPr/>
        </p:nvSpPr>
        <p:spPr bwMode="auto">
          <a:xfrm>
            <a:off x="5944997" y="225857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TextBox 5">
            <a:extLst>
              <a:ext uri="{FF2B5EF4-FFF2-40B4-BE49-F238E27FC236}">
                <a16:creationId xmlns:a16="http://schemas.microsoft.com/office/drawing/2014/main" id="{55A8C0C9-256F-2C98-BC7E-1DA0AE0ED698}"/>
              </a:ext>
            </a:extLst>
          </p:cNvPr>
          <p:cNvSpPr txBox="1"/>
          <p:nvPr/>
        </p:nvSpPr>
        <p:spPr>
          <a:xfrm>
            <a:off x="442259" y="2343379"/>
            <a:ext cx="2181140" cy="161866"/>
          </a:xfrm>
          <a:prstGeom prst="rect">
            <a:avLst/>
          </a:prstGeom>
          <a:solidFill>
            <a:schemeClr val="bg1">
              <a:lumMod val="95000"/>
            </a:schemeClr>
          </a:solidFill>
        </p:spPr>
        <p:txBody>
          <a:bodyPr wrap="square" rtlCol="0" anchor="ctr">
            <a:spAutoFit/>
          </a:bodyPr>
          <a:lstStyle/>
          <a:p>
            <a:r>
              <a:rPr lang="en-US" altLang="ko-KR" b="1" dirty="0">
                <a:solidFill>
                  <a:schemeClr val="tx1"/>
                </a:solidFill>
              </a:rPr>
              <a:t>Monthly Delivery Performance Report</a:t>
            </a:r>
            <a:endParaRPr lang="en-US" b="1" dirty="0">
              <a:solidFill>
                <a:schemeClr val="tx1"/>
              </a:solidFill>
            </a:endParaRPr>
          </a:p>
        </p:txBody>
      </p:sp>
    </p:spTree>
    <p:extLst>
      <p:ext uri="{BB962C8B-B14F-4D97-AF65-F5344CB8AC3E}">
        <p14:creationId xmlns:p14="http://schemas.microsoft.com/office/powerpoint/2010/main" val="212709389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115AA2B-3DFA-9DE6-57FB-3127D95CA803}"/>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3CE615D-632E-3A62-9DAD-E5122B5582EA}"/>
              </a:ext>
            </a:extLst>
          </p:cNvPr>
          <p:cNvSpPr txBox="1">
            <a:spLocks/>
          </p:cNvSpPr>
          <p:nvPr/>
        </p:nvSpPr>
        <p:spPr>
          <a:xfrm>
            <a:off x="242888" y="419507"/>
            <a:ext cx="47863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Reporting &amp; Performance</a:t>
            </a:r>
          </a:p>
        </p:txBody>
      </p:sp>
      <p:sp>
        <p:nvSpPr>
          <p:cNvPr id="5" name="직사각형 4">
            <a:extLst>
              <a:ext uri="{FF2B5EF4-FFF2-40B4-BE49-F238E27FC236}">
                <a16:creationId xmlns:a16="http://schemas.microsoft.com/office/drawing/2014/main" id="{590400A3-0BF2-9013-0337-D561F14DB248}"/>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직사각형 9">
            <a:extLst>
              <a:ext uri="{FF2B5EF4-FFF2-40B4-BE49-F238E27FC236}">
                <a16:creationId xmlns:a16="http://schemas.microsoft.com/office/drawing/2014/main" id="{1A3509C2-30C7-D6E2-C085-020DE5FF1D1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4"/>
              <a:defRPr/>
            </a:pPr>
            <a:r>
              <a:rPr lang="en-US" sz="1200" b="1" dirty="0">
                <a:solidFill>
                  <a:srgbClr val="1F497D">
                    <a:lumMod val="75000"/>
                  </a:srgbClr>
                </a:solidFill>
                <a:cs typeface="Arial" panose="020B0604020202020204" pitchFamily="34" charset="0"/>
              </a:rPr>
              <a:t>Report Field Editing Screen</a:t>
            </a:r>
            <a:br>
              <a:rPr lang="en-US" altLang="ko-KR" sz="1200" b="1" dirty="0">
                <a:solidFill>
                  <a:srgbClr val="1F497D">
                    <a:lumMod val="75000"/>
                  </a:srgbClr>
                </a:solidFill>
                <a:cs typeface="Arial" panose="020B0604020202020204" pitchFamily="34" charset="0"/>
              </a:rPr>
            </a:br>
            <a:r>
              <a:rPr lang="en-US" altLang="ko-KR" sz="1200" b="1" dirty="0">
                <a:solidFill>
                  <a:srgbClr val="1F497D">
                    <a:lumMod val="75000"/>
                  </a:srgbClr>
                </a:solidFill>
                <a:cs typeface="Arial" panose="020B0604020202020204" pitchFamily="34" charset="0"/>
              </a:rPr>
              <a:t>- </a:t>
            </a:r>
            <a:r>
              <a:rPr lang="en-US" sz="1200" b="1" dirty="0">
                <a:solidFill>
                  <a:srgbClr val="1F497D">
                    <a:lumMod val="75000"/>
                  </a:srgbClr>
                </a:solidFill>
                <a:cs typeface="Arial" panose="020B0604020202020204" pitchFamily="34" charset="0"/>
              </a:rPr>
              <a:t>Fields are structured in a pivot-like layout</a:t>
            </a:r>
            <a:br>
              <a:rPr lang="en-US" altLang="ko-KR" sz="1100" dirty="0">
                <a:solidFill>
                  <a:schemeClr val="tx1"/>
                </a:solidFill>
                <a:cs typeface="Arial" panose="020B0604020202020204" pitchFamily="34" charset="0"/>
              </a:rPr>
            </a:br>
            <a:r>
              <a:rPr lang="en-US" sz="1100" b="1" dirty="0">
                <a:solidFill>
                  <a:srgbClr val="0000FF"/>
                </a:solidFill>
                <a:cs typeface="Arial" panose="020B0604020202020204" pitchFamily="34" charset="0"/>
              </a:rPr>
              <a:t>※ Fields can be edited after using "Save As"</a:t>
            </a:r>
            <a:endParaRPr lang="en-US" altLang="ko-KR" sz="1100" b="1"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startAt="4"/>
              <a:defRPr/>
            </a:pPr>
            <a:r>
              <a:rPr lang="en-US" sz="1200" b="1" dirty="0">
                <a:solidFill>
                  <a:srgbClr val="1F497D">
                    <a:lumMod val="75000"/>
                  </a:srgbClr>
                </a:solidFill>
                <a:cs typeface="Arial" panose="020B0604020202020204" pitchFamily="34" charset="0"/>
              </a:rPr>
              <a:t>Monthly Shipment Performance Report Layout</a:t>
            </a:r>
            <a:br>
              <a:rPr lang="en-US" sz="1200" dirty="0"/>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Click the [Execute] button to apply changes</a:t>
            </a:r>
            <a:br>
              <a:rPr lang="en-US" sz="1200" dirty="0"/>
            </a:br>
            <a:r>
              <a:rPr lang="en-US" sz="1100" b="1" dirty="0">
                <a:solidFill>
                  <a:srgbClr val="0000FF"/>
                </a:solidFill>
                <a:cs typeface="Arial" panose="020B0604020202020204" pitchFamily="34" charset="0"/>
              </a:rPr>
              <a:t>※ Excel download for shipment reports will be available in the second release (December)</a:t>
            </a:r>
            <a:endParaRPr lang="en-US" altLang="ko-KR" sz="1100" b="1" dirty="0">
              <a:solidFill>
                <a:srgbClr val="0000FF"/>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graphicFrame>
        <p:nvGraphicFramePr>
          <p:cNvPr id="6" name="표 5">
            <a:extLst>
              <a:ext uri="{FF2B5EF4-FFF2-40B4-BE49-F238E27FC236}">
                <a16:creationId xmlns:a16="http://schemas.microsoft.com/office/drawing/2014/main" id="{7BDAC2DA-616A-4DA5-E4F9-49A8AE060698}"/>
              </a:ext>
            </a:extLst>
          </p:cNvPr>
          <p:cNvGraphicFramePr>
            <a:graphicFrameLocks noGrp="1"/>
          </p:cNvGraphicFramePr>
          <p:nvPr>
            <p:extLst>
              <p:ext uri="{D42A27DB-BD31-4B8C-83A1-F6EECF244321}">
                <p14:modId xmlns:p14="http://schemas.microsoft.com/office/powerpoint/2010/main" val="75227572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Delivery Performance 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100" b="1" dirty="0">
                          <a:solidFill>
                            <a:schemeClr val="tx1"/>
                          </a:solidFill>
                        </a:rPr>
                        <a:t>1.1 Monthly </a:t>
                      </a:r>
                      <a:r>
                        <a:rPr kumimoji="1" lang="en-US" sz="11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Delivery Performance Report </a:t>
                      </a:r>
                      <a:r>
                        <a:rPr lang="en-US" altLang="ko-KR" sz="1100" b="1" dirty="0">
                          <a:solidFill>
                            <a:schemeClr val="tx1"/>
                          </a:solidFill>
                        </a:rPr>
                        <a:t>(2/2)</a:t>
                      </a:r>
                      <a:endParaRPr lang="en-US" sz="11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Report &gt; </a:t>
                      </a:r>
                      <a:r>
                        <a:rPr lang="en-US" sz="1200" b="1" dirty="0">
                          <a:solidFill>
                            <a:schemeClr val="tx1"/>
                          </a:solidFill>
                        </a:rPr>
                        <a:t>Monthly </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Delivery Performance Report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13" name="그림 12">
            <a:extLst>
              <a:ext uri="{FF2B5EF4-FFF2-40B4-BE49-F238E27FC236}">
                <a16:creationId xmlns:a16="http://schemas.microsoft.com/office/drawing/2014/main" id="{56E8E023-86C9-ED05-D9E0-A75A4AF302C1}"/>
              </a:ext>
            </a:extLst>
          </p:cNvPr>
          <p:cNvPicPr>
            <a:picLocks noChangeAspect="1"/>
          </p:cNvPicPr>
          <p:nvPr/>
        </p:nvPicPr>
        <p:blipFill>
          <a:blip r:embed="rId2"/>
          <a:stretch>
            <a:fillRect/>
          </a:stretch>
        </p:blipFill>
        <p:spPr>
          <a:xfrm>
            <a:off x="258129" y="1858266"/>
            <a:ext cx="6246814" cy="4420614"/>
          </a:xfrm>
          <a:prstGeom prst="rect">
            <a:avLst/>
          </a:prstGeom>
          <a:effectLst>
            <a:outerShdw blurRad="50800" dist="38100" dir="2700000" algn="tl" rotWithShape="0">
              <a:prstClr val="black">
                <a:alpha val="40000"/>
              </a:prstClr>
            </a:outerShdw>
          </a:effectLst>
        </p:spPr>
      </p:pic>
      <p:sp>
        <p:nvSpPr>
          <p:cNvPr id="14" name="화살표: 오각형 66">
            <a:extLst>
              <a:ext uri="{FF2B5EF4-FFF2-40B4-BE49-F238E27FC236}">
                <a16:creationId xmlns:a16="http://schemas.microsoft.com/office/drawing/2014/main" id="{74AACFBE-9186-A923-B4D0-BE0E296D12D3}"/>
              </a:ext>
            </a:extLst>
          </p:cNvPr>
          <p:cNvSpPr/>
          <p:nvPr/>
        </p:nvSpPr>
        <p:spPr bwMode="gray">
          <a:xfrm>
            <a:off x="350520" y="2529841"/>
            <a:ext cx="716280" cy="201930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화살표: 오각형 66">
            <a:extLst>
              <a:ext uri="{FF2B5EF4-FFF2-40B4-BE49-F238E27FC236}">
                <a16:creationId xmlns:a16="http://schemas.microsoft.com/office/drawing/2014/main" id="{7344FA5D-59C6-E32B-D122-87358894319A}"/>
              </a:ext>
            </a:extLst>
          </p:cNvPr>
          <p:cNvSpPr/>
          <p:nvPr/>
        </p:nvSpPr>
        <p:spPr bwMode="gray">
          <a:xfrm>
            <a:off x="1079393" y="2529840"/>
            <a:ext cx="5425549" cy="362711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화살표: 오각형 66">
            <a:extLst>
              <a:ext uri="{FF2B5EF4-FFF2-40B4-BE49-F238E27FC236}">
                <a16:creationId xmlns:a16="http://schemas.microsoft.com/office/drawing/2014/main" id="{6DAEE36F-B4CA-A1FC-165A-BD0E74BD71E0}"/>
              </a:ext>
            </a:extLst>
          </p:cNvPr>
          <p:cNvSpPr/>
          <p:nvPr/>
        </p:nvSpPr>
        <p:spPr bwMode="gray">
          <a:xfrm>
            <a:off x="5978499" y="2286001"/>
            <a:ext cx="526444" cy="18926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873DD27C-5266-0782-4D26-B9D4D46899D6}"/>
              </a:ext>
            </a:extLst>
          </p:cNvPr>
          <p:cNvSpPr/>
          <p:nvPr/>
        </p:nvSpPr>
        <p:spPr bwMode="auto">
          <a:xfrm>
            <a:off x="224519" y="241655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타원 20">
            <a:extLst>
              <a:ext uri="{FF2B5EF4-FFF2-40B4-BE49-F238E27FC236}">
                <a16:creationId xmlns:a16="http://schemas.microsoft.com/office/drawing/2014/main" id="{D6754154-CA45-58F3-16F6-677D173B9802}"/>
              </a:ext>
            </a:extLst>
          </p:cNvPr>
          <p:cNvSpPr/>
          <p:nvPr/>
        </p:nvSpPr>
        <p:spPr bwMode="auto">
          <a:xfrm>
            <a:off x="985922" y="241655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타원 21">
            <a:extLst>
              <a:ext uri="{FF2B5EF4-FFF2-40B4-BE49-F238E27FC236}">
                <a16:creationId xmlns:a16="http://schemas.microsoft.com/office/drawing/2014/main" id="{BC705B17-74F1-8413-F69B-2C1139C2B68A}"/>
              </a:ext>
            </a:extLst>
          </p:cNvPr>
          <p:cNvSpPr/>
          <p:nvPr/>
        </p:nvSpPr>
        <p:spPr bwMode="auto">
          <a:xfrm>
            <a:off x="5876498" y="213950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42804189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7E44-6855-72D1-18E3-AF74C8B590C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CEE73E0-3A60-F403-88DC-E2EB593D15D4}"/>
              </a:ext>
            </a:extLst>
          </p:cNvPr>
          <p:cNvSpPr txBox="1">
            <a:spLocks/>
          </p:cNvSpPr>
          <p:nvPr/>
        </p:nvSpPr>
        <p:spPr>
          <a:xfrm>
            <a:off x="242887" y="419507"/>
            <a:ext cx="4225595"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Reporting &amp; Performance</a:t>
            </a:r>
          </a:p>
        </p:txBody>
      </p:sp>
      <p:sp>
        <p:nvSpPr>
          <p:cNvPr id="5" name="직사각형 4">
            <a:extLst>
              <a:ext uri="{FF2B5EF4-FFF2-40B4-BE49-F238E27FC236}">
                <a16:creationId xmlns:a16="http://schemas.microsoft.com/office/drawing/2014/main" id="{3A587671-EABD-68F0-1FEE-49CF30C3856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778F5C10-A362-0473-AE04-D45F060C6A0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"Report</a:t>
            </a:r>
            <a:r>
              <a:rPr lang="en-US" altLang="ko-KR" sz="1200" b="1" dirty="0">
                <a:solidFill>
                  <a:srgbClr val="1F497D">
                    <a:lumMod val="75000"/>
                  </a:srgbClr>
                </a:solidFill>
                <a:cs typeface="Arial" panose="020B0604020202020204" pitchFamily="34" charset="0"/>
              </a:rPr>
              <a:t>”</a:t>
            </a:r>
            <a:r>
              <a:rPr lang="en-US" sz="1200" b="1" dirty="0">
                <a:solidFill>
                  <a:srgbClr val="1F497D">
                    <a:lumMod val="75000"/>
                  </a:srgbClr>
                </a:solidFill>
                <a:cs typeface="Arial" panose="020B0604020202020204" pitchFamily="34" charset="0"/>
              </a:rPr>
              <a:t>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a:t>
            </a:r>
            <a:r>
              <a:rPr lang="en-US" sz="1100" dirty="0">
                <a:solidFill>
                  <a:schemeClr val="tx1"/>
                </a:solidFill>
                <a:cs typeface="Arial" panose="020B0604020202020204" pitchFamily="34" charset="0"/>
              </a:rPr>
              <a:t> Select the "Shipment Performance List" report </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View Detailed Shipment List by Order Line Based on Customer/Representative </a:t>
            </a:r>
          </a:p>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 </a:t>
            </a:r>
            <a:r>
              <a:rPr lang="en-US" sz="1200" b="1" dirty="0">
                <a:solidFill>
                  <a:srgbClr val="1F497D">
                    <a:lumMod val="75000"/>
                  </a:srgbClr>
                </a:solidFill>
                <a:cs typeface="Arial" panose="020B0604020202020204" pitchFamily="34" charset="0"/>
              </a:rPr>
              <a:t>Click to Save As or click the [Edit] button to open the report field configuration screen</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Save As: Copy &amp; Paste (Personalized)</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Subscribe: Add to Favorites</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Add to Dashboard: Include in the "Dashboard" menu</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4" name="그림 3">
            <a:extLst>
              <a:ext uri="{FF2B5EF4-FFF2-40B4-BE49-F238E27FC236}">
                <a16:creationId xmlns:a16="http://schemas.microsoft.com/office/drawing/2014/main" id="{9ADD64C4-A632-5B03-2247-AD157F44ECAE}"/>
              </a:ext>
            </a:extLst>
          </p:cNvPr>
          <p:cNvPicPr>
            <a:picLocks noChangeAspect="1"/>
          </p:cNvPicPr>
          <p:nvPr/>
        </p:nvPicPr>
        <p:blipFill>
          <a:blip r:embed="rId2"/>
          <a:stretch>
            <a:fillRect/>
          </a:stretch>
        </p:blipFill>
        <p:spPr>
          <a:xfrm>
            <a:off x="6861794" y="3288063"/>
            <a:ext cx="211724" cy="205674"/>
          </a:xfrm>
          <a:prstGeom prst="rect">
            <a:avLst/>
          </a:prstGeom>
        </p:spPr>
      </p:pic>
      <p:graphicFrame>
        <p:nvGraphicFramePr>
          <p:cNvPr id="6" name="표 5">
            <a:extLst>
              <a:ext uri="{FF2B5EF4-FFF2-40B4-BE49-F238E27FC236}">
                <a16:creationId xmlns:a16="http://schemas.microsoft.com/office/drawing/2014/main" id="{1332F849-3D98-1896-D8D3-2CE91E430C1F}"/>
              </a:ext>
            </a:extLst>
          </p:cNvPr>
          <p:cNvGraphicFramePr>
            <a:graphicFrameLocks noGrp="1"/>
          </p:cNvGraphicFramePr>
          <p:nvPr>
            <p:extLst>
              <p:ext uri="{D42A27DB-BD31-4B8C-83A1-F6EECF244321}">
                <p14:modId xmlns:p14="http://schemas.microsoft.com/office/powerpoint/2010/main" val="1915493337"/>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Delivery Performance 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1.2 </a:t>
                      </a:r>
                      <a:r>
                        <a:rPr lang="en-US" altLang="ko-KR" sz="1200" b="1" dirty="0">
                          <a:solidFill>
                            <a:schemeClr val="tx1"/>
                          </a:solidFill>
                        </a:rPr>
                        <a:t>Delivery</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 Performance </a:t>
                      </a:r>
                      <a:r>
                        <a:rPr kumimoji="1" lang="en-US" altLang="ko-KR"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Report</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 </a:t>
                      </a:r>
                      <a:r>
                        <a:rPr lang="en-US" altLang="ko-KR" sz="1200" b="1" dirty="0">
                          <a:solidFill>
                            <a:schemeClr val="tx1"/>
                          </a:solidFill>
                        </a:rPr>
                        <a:t>(1/2)</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Report &gt; Delivery</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 Performance </a:t>
                      </a:r>
                      <a:r>
                        <a:rPr kumimoji="1" lang="en-US" altLang="ko-KR"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Report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8" name="그림 7">
            <a:extLst>
              <a:ext uri="{FF2B5EF4-FFF2-40B4-BE49-F238E27FC236}">
                <a16:creationId xmlns:a16="http://schemas.microsoft.com/office/drawing/2014/main" id="{DBBDA5C2-2758-AF19-A124-AA563AF22920}"/>
              </a:ext>
            </a:extLst>
          </p:cNvPr>
          <p:cNvPicPr>
            <a:picLocks noChangeAspect="1"/>
          </p:cNvPicPr>
          <p:nvPr/>
        </p:nvPicPr>
        <p:blipFill>
          <a:blip r:embed="rId3"/>
          <a:stretch>
            <a:fillRect/>
          </a:stretch>
        </p:blipFill>
        <p:spPr>
          <a:xfrm>
            <a:off x="297181" y="1858266"/>
            <a:ext cx="6179820" cy="4632059"/>
          </a:xfrm>
          <a:prstGeom prst="rect">
            <a:avLst/>
          </a:prstGeom>
          <a:effectLst>
            <a:outerShdw blurRad="50800" dist="38100" dir="2700000" algn="tl" rotWithShape="0">
              <a:prstClr val="black">
                <a:alpha val="40000"/>
              </a:prstClr>
            </a:outerShdw>
          </a:effectLst>
        </p:spPr>
      </p:pic>
      <p:sp>
        <p:nvSpPr>
          <p:cNvPr id="13" name="화살표: 오각형 66">
            <a:extLst>
              <a:ext uri="{FF2B5EF4-FFF2-40B4-BE49-F238E27FC236}">
                <a16:creationId xmlns:a16="http://schemas.microsoft.com/office/drawing/2014/main" id="{5C2B0ECB-4D1E-01DF-DF40-E176DEBFE374}"/>
              </a:ext>
            </a:extLst>
          </p:cNvPr>
          <p:cNvSpPr/>
          <p:nvPr/>
        </p:nvSpPr>
        <p:spPr bwMode="gray">
          <a:xfrm>
            <a:off x="3871346" y="2096739"/>
            <a:ext cx="319654" cy="18926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3B842BDA-7E7A-6F27-FEF8-D4D0E0A309C7}"/>
              </a:ext>
            </a:extLst>
          </p:cNvPr>
          <p:cNvSpPr/>
          <p:nvPr/>
        </p:nvSpPr>
        <p:spPr bwMode="auto">
          <a:xfrm>
            <a:off x="3735704" y="191698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75A90FA2-CC9E-8320-F986-82C755FE175B}"/>
              </a:ext>
            </a:extLst>
          </p:cNvPr>
          <p:cNvSpPr/>
          <p:nvPr/>
        </p:nvSpPr>
        <p:spPr bwMode="gray">
          <a:xfrm>
            <a:off x="297180" y="3131820"/>
            <a:ext cx="6179819" cy="335787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CB682197-49D8-A1CD-D332-A6A619B3B182}"/>
              </a:ext>
            </a:extLst>
          </p:cNvPr>
          <p:cNvSpPr/>
          <p:nvPr/>
        </p:nvSpPr>
        <p:spPr bwMode="auto">
          <a:xfrm>
            <a:off x="171178" y="299902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6" name="그림 25">
            <a:extLst>
              <a:ext uri="{FF2B5EF4-FFF2-40B4-BE49-F238E27FC236}">
                <a16:creationId xmlns:a16="http://schemas.microsoft.com/office/drawing/2014/main" id="{83DD100C-83D2-ABDE-8EAD-71B6C94DF3CF}"/>
              </a:ext>
            </a:extLst>
          </p:cNvPr>
          <p:cNvPicPr>
            <a:picLocks noChangeAspect="1"/>
          </p:cNvPicPr>
          <p:nvPr/>
        </p:nvPicPr>
        <p:blipFill>
          <a:blip r:embed="rId4"/>
          <a:stretch>
            <a:fillRect/>
          </a:stretch>
        </p:blipFill>
        <p:spPr>
          <a:xfrm>
            <a:off x="5859780" y="2587201"/>
            <a:ext cx="617219" cy="750360"/>
          </a:xfrm>
          <a:prstGeom prst="rect">
            <a:avLst/>
          </a:prstGeom>
        </p:spPr>
      </p:pic>
      <p:sp>
        <p:nvSpPr>
          <p:cNvPr id="19" name="화살표: 오각형 66">
            <a:extLst>
              <a:ext uri="{FF2B5EF4-FFF2-40B4-BE49-F238E27FC236}">
                <a16:creationId xmlns:a16="http://schemas.microsoft.com/office/drawing/2014/main" id="{60B3C662-8118-846D-EEA7-A910298F6BE8}"/>
              </a:ext>
            </a:extLst>
          </p:cNvPr>
          <p:cNvSpPr/>
          <p:nvPr/>
        </p:nvSpPr>
        <p:spPr bwMode="gray">
          <a:xfrm>
            <a:off x="5859780" y="2286001"/>
            <a:ext cx="617219" cy="105155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9BD06C82-D55C-8C03-A152-CA2C92D85B3B}"/>
              </a:ext>
            </a:extLst>
          </p:cNvPr>
          <p:cNvSpPr/>
          <p:nvPr/>
        </p:nvSpPr>
        <p:spPr bwMode="auto">
          <a:xfrm>
            <a:off x="5707957" y="216898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TextBox 6">
            <a:extLst>
              <a:ext uri="{FF2B5EF4-FFF2-40B4-BE49-F238E27FC236}">
                <a16:creationId xmlns:a16="http://schemas.microsoft.com/office/drawing/2014/main" id="{320C8620-BFB3-8371-4F77-4B487BFEB461}"/>
              </a:ext>
            </a:extLst>
          </p:cNvPr>
          <p:cNvSpPr txBox="1"/>
          <p:nvPr/>
        </p:nvSpPr>
        <p:spPr>
          <a:xfrm>
            <a:off x="464654" y="2327238"/>
            <a:ext cx="1978509" cy="215444"/>
          </a:xfrm>
          <a:prstGeom prst="rect">
            <a:avLst/>
          </a:prstGeom>
          <a:solidFill>
            <a:schemeClr val="bg1">
              <a:lumMod val="95000"/>
            </a:schemeClr>
          </a:solidFill>
        </p:spPr>
        <p:txBody>
          <a:bodyPr wrap="square" rtlCol="0" anchor="ctr">
            <a:spAutoFit/>
          </a:bodyPr>
          <a:lstStyle/>
          <a:p>
            <a:r>
              <a:rPr lang="en-US" altLang="ko-KR" b="1" dirty="0">
                <a:solidFill>
                  <a:schemeClr val="tx1"/>
                </a:solidFill>
              </a:rPr>
              <a:t>Delivery Performance Report</a:t>
            </a:r>
            <a:endParaRPr lang="en-US" b="1" dirty="0">
              <a:solidFill>
                <a:schemeClr val="tx1"/>
              </a:solidFill>
            </a:endParaRPr>
          </a:p>
        </p:txBody>
      </p:sp>
    </p:spTree>
    <p:extLst>
      <p:ext uri="{BB962C8B-B14F-4D97-AF65-F5344CB8AC3E}">
        <p14:creationId xmlns:p14="http://schemas.microsoft.com/office/powerpoint/2010/main" val="509439955"/>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3FBE1-7E17-DA0A-2548-E605A417738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F54A15-1971-DA6E-D25B-69259FDC4551}"/>
              </a:ext>
            </a:extLst>
          </p:cNvPr>
          <p:cNvSpPr>
            <a:spLocks noGrp="1"/>
          </p:cNvSpPr>
          <p:nvPr>
            <p:ph type="title"/>
          </p:nvPr>
        </p:nvSpPr>
        <p:spPr>
          <a:xfrm>
            <a:off x="242888" y="404118"/>
            <a:ext cx="1418145" cy="307777"/>
          </a:xfrm>
        </p:spPr>
        <p:txBody>
          <a:bodyPr>
            <a:scene3d>
              <a:camera prst="orthographicFront"/>
              <a:lightRig rig="threePt" dir="t"/>
            </a:scene3d>
            <a:sp3d>
              <a:bevelT w="0" h="0"/>
            </a:sp3d>
          </a:bodyPr>
          <a:lstStyle/>
          <a:p>
            <a:r>
              <a:rPr lang="en-US" altLang="ko-KR" spc="-70" dirty="0" err="1"/>
              <a:t>Contents_P</a:t>
            </a:r>
            <a:r>
              <a:rPr lang="en-US" altLang="ko-KR" dirty="0" err="1"/>
              <a:t>C</a:t>
            </a:r>
            <a:endParaRPr lang="en-US" altLang="ko-KR" spc="-70" dirty="0"/>
          </a:p>
        </p:txBody>
      </p:sp>
      <p:grpSp>
        <p:nvGrpSpPr>
          <p:cNvPr id="13" name="그룹 12">
            <a:extLst>
              <a:ext uri="{FF2B5EF4-FFF2-40B4-BE49-F238E27FC236}">
                <a16:creationId xmlns:a16="http://schemas.microsoft.com/office/drawing/2014/main" id="{26397387-E7C3-F643-100C-4A4036AB2EAE}"/>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A71F0A88-5C2D-D221-489A-378A93D82244}"/>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1</a:t>
              </a:r>
              <a:endParaRPr lang="ko-KR" altLang="en-US" sz="1400" b="1">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4E7CB3C4-B278-A8C3-D4B6-0260DD473739}"/>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DC78AFA-8AA7-B778-C362-CE8785DBF91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Credit Management</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B5E30820-58C4-D19A-9B19-BEA01349BF33}"/>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Credit </a:t>
              </a:r>
              <a:r>
                <a:rPr lang="en-US" altLang="ko-KR" sz="1600" b="1" dirty="0">
                  <a:ln>
                    <a:solidFill>
                      <a:schemeClr val="accent1">
                        <a:alpha val="0"/>
                      </a:schemeClr>
                    </a:solidFill>
                  </a:ln>
                  <a:solidFill>
                    <a:srgbClr val="002060"/>
                  </a:solidFill>
                  <a:latin typeface="+mn-ea"/>
                </a:rPr>
                <a:t>Information Overview</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Customer Credit Information Check</a:t>
              </a:r>
              <a:endParaRPr lang="ko-KR" altLang="en-US" sz="1400" b="1" dirty="0">
                <a:ln>
                  <a:solidFill>
                    <a:schemeClr val="accent1">
                      <a:alpha val="0"/>
                    </a:schemeClr>
                  </a:solidFill>
                </a:ln>
                <a:solidFill>
                  <a:srgbClr val="002060"/>
                </a:solidFill>
                <a:latin typeface="+mn-ea"/>
                <a:ea typeface="+mn-ea"/>
              </a:endParaRPr>
            </a:p>
          </p:txBody>
        </p:sp>
      </p:grpSp>
      <p:grpSp>
        <p:nvGrpSpPr>
          <p:cNvPr id="20" name="그룹 19">
            <a:extLst>
              <a:ext uri="{FF2B5EF4-FFF2-40B4-BE49-F238E27FC236}">
                <a16:creationId xmlns:a16="http://schemas.microsoft.com/office/drawing/2014/main" id="{27BE4BAF-1043-9CC6-19A9-A919357AE302}"/>
              </a:ext>
            </a:extLst>
          </p:cNvPr>
          <p:cNvGrpSpPr/>
          <p:nvPr/>
        </p:nvGrpSpPr>
        <p:grpSpPr>
          <a:xfrm>
            <a:off x="242888" y="2855962"/>
            <a:ext cx="6120000" cy="872884"/>
            <a:chOff x="242888" y="2992229"/>
            <a:chExt cx="6120000" cy="872884"/>
          </a:xfrm>
        </p:grpSpPr>
        <p:sp>
          <p:nvSpPr>
            <p:cNvPr id="16" name="화살표: 오각형 15">
              <a:extLst>
                <a:ext uri="{FF2B5EF4-FFF2-40B4-BE49-F238E27FC236}">
                  <a16:creationId xmlns:a16="http://schemas.microsoft.com/office/drawing/2014/main" id="{9B8CB914-DD53-3385-4CF4-55A55A080834}"/>
                </a:ext>
              </a:extLst>
            </p:cNvPr>
            <p:cNvSpPr/>
            <p:nvPr/>
          </p:nvSpPr>
          <p:spPr bwMode="auto">
            <a:xfrm>
              <a:off x="242889" y="2992229"/>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2</a:t>
              </a:r>
              <a:endParaRPr lang="ko-KR" altLang="en-US" sz="1400" b="1">
                <a:ln>
                  <a:solidFill>
                    <a:schemeClr val="accent1">
                      <a:alpha val="0"/>
                    </a:schemeClr>
                  </a:solidFill>
                </a:ln>
                <a:solidFill>
                  <a:schemeClr val="bg1"/>
                </a:solidFill>
                <a:latin typeface="+mn-ea"/>
                <a:ea typeface="+mn-ea"/>
              </a:endParaRPr>
            </a:p>
          </p:txBody>
        </p:sp>
        <p:cxnSp>
          <p:nvCxnSpPr>
            <p:cNvPr id="17" name="직선 연결선 16">
              <a:extLst>
                <a:ext uri="{FF2B5EF4-FFF2-40B4-BE49-F238E27FC236}">
                  <a16:creationId xmlns:a16="http://schemas.microsoft.com/office/drawing/2014/main" id="{FB5C5715-6948-CDE7-8A4C-B355AAF301F0}"/>
                </a:ext>
              </a:extLst>
            </p:cNvPr>
            <p:cNvCxnSpPr/>
            <p:nvPr/>
          </p:nvCxnSpPr>
          <p:spPr bwMode="auto">
            <a:xfrm>
              <a:off x="242888" y="3440190"/>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사각형: 둥근 모서리 17">
              <a:extLst>
                <a:ext uri="{FF2B5EF4-FFF2-40B4-BE49-F238E27FC236}">
                  <a16:creationId xmlns:a16="http://schemas.microsoft.com/office/drawing/2014/main" id="{7D389E47-A60E-9DA4-239A-9F47A483F4FE}"/>
                </a:ext>
              </a:extLst>
            </p:cNvPr>
            <p:cNvSpPr/>
            <p:nvPr/>
          </p:nvSpPr>
          <p:spPr bwMode="auto">
            <a:xfrm>
              <a:off x="1949173" y="3003748"/>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rPr>
                <a:t>Order Management</a:t>
              </a:r>
              <a:endParaRPr lang="ko-KR" altLang="en-US" sz="1800" b="1" dirty="0">
                <a:ln>
                  <a:solidFill>
                    <a:schemeClr val="accent1">
                      <a:alpha val="0"/>
                    </a:schemeClr>
                  </a:solidFill>
                </a:ln>
                <a:solidFill>
                  <a:srgbClr val="002060"/>
                </a:solidFill>
                <a:latin typeface="+mn-ea"/>
              </a:endParaRPr>
            </a:p>
          </p:txBody>
        </p:sp>
        <p:sp>
          <p:nvSpPr>
            <p:cNvPr id="19" name="사각형: 둥근 모서리 18">
              <a:extLst>
                <a:ext uri="{FF2B5EF4-FFF2-40B4-BE49-F238E27FC236}">
                  <a16:creationId xmlns:a16="http://schemas.microsoft.com/office/drawing/2014/main" id="{D9DD7F62-1813-0441-0171-488E326FE646}"/>
                </a:ext>
              </a:extLst>
            </p:cNvPr>
            <p:cNvSpPr/>
            <p:nvPr/>
          </p:nvSpPr>
          <p:spPr bwMode="auto">
            <a:xfrm>
              <a:off x="1765598" y="344019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lt"/>
                </a:rPr>
                <a:t>POSCO Customer</a:t>
              </a:r>
              <a:r>
                <a:rPr lang="ko-KR" altLang="en-US" sz="1600" b="1" dirty="0">
                  <a:ln>
                    <a:solidFill>
                      <a:schemeClr val="accent1">
                        <a:alpha val="0"/>
                      </a:schemeClr>
                    </a:solidFill>
                  </a:ln>
                  <a:solidFill>
                    <a:srgbClr val="002060"/>
                  </a:solidFill>
                  <a:latin typeface="+mn-lt"/>
                </a:rPr>
                <a:t> </a:t>
              </a:r>
              <a:r>
                <a:rPr lang="en-US" altLang="ko-KR" sz="1600" b="1" dirty="0">
                  <a:ln>
                    <a:solidFill>
                      <a:schemeClr val="accent1">
                        <a:alpha val="0"/>
                      </a:schemeClr>
                    </a:solidFill>
                  </a:ln>
                  <a:solidFill>
                    <a:srgbClr val="002060"/>
                  </a:solidFill>
                  <a:latin typeface="+mn-lt"/>
                </a:rPr>
                <a:t>Mapping</a:t>
              </a:r>
              <a:br>
                <a:rPr lang="en-US" altLang="ko-KR" sz="1800" b="1" dirty="0">
                  <a:ln>
                    <a:solidFill>
                      <a:schemeClr val="accent1">
                        <a:alpha val="0"/>
                      </a:schemeClr>
                    </a:solidFill>
                  </a:ln>
                  <a:solidFill>
                    <a:srgbClr val="002060"/>
                  </a:solidFill>
                  <a:latin typeface="+mn-lt"/>
                </a:rPr>
              </a:br>
              <a:r>
                <a:rPr lang="en-US" altLang="ko-KR" sz="1400" b="1" dirty="0">
                  <a:ln>
                    <a:solidFill>
                      <a:schemeClr val="accent1">
                        <a:alpha val="0"/>
                      </a:schemeClr>
                    </a:solidFill>
                  </a:ln>
                  <a:solidFill>
                    <a:srgbClr val="002060"/>
                  </a:solidFill>
                  <a:latin typeface="+mn-lt"/>
                </a:rPr>
                <a:t>1.1 </a:t>
              </a:r>
              <a:r>
                <a:rPr lang="en-US" sz="1400" b="1" dirty="0">
                  <a:solidFill>
                    <a:srgbClr val="002060"/>
                  </a:solidFill>
                  <a:latin typeface="+mn-lt"/>
                </a:rPr>
                <a:t>POSCO End-Customer Mapping</a:t>
              </a:r>
              <a:endParaRPr lang="en-US" altLang="ko-KR" sz="1400" b="1" dirty="0">
                <a:ln>
                  <a:solidFill>
                    <a:schemeClr val="accent1">
                      <a:alpha val="0"/>
                    </a:schemeClr>
                  </a:solidFill>
                </a:ln>
                <a:solidFill>
                  <a:srgbClr val="002060"/>
                </a:solidFill>
                <a:latin typeface="+mn-lt"/>
              </a:endParaRPr>
            </a:p>
            <a:p>
              <a:pPr marL="342900" indent="-342900" eaLnBrk="1" hangingPunct="1">
                <a:lnSpc>
                  <a:spcPct val="130000"/>
                </a:lnSpc>
                <a:spcAft>
                  <a:spcPts val="800"/>
                </a:spcAft>
                <a:buAutoNum type="arabicPeriod"/>
              </a:pPr>
              <a:r>
                <a:rPr lang="en-US" sz="1600" b="1" dirty="0">
                  <a:solidFill>
                    <a:srgbClr val="002060"/>
                  </a:solidFill>
                </a:rPr>
                <a:t>POSCO Confirmed Order List</a:t>
              </a:r>
              <a:br>
                <a:rPr lang="en-US" sz="1600" b="1" dirty="0">
                  <a:solidFill>
                    <a:srgbClr val="002060"/>
                  </a:solidFill>
                </a:rPr>
              </a:br>
              <a:r>
                <a:rPr lang="en-US" altLang="ko-KR" sz="1400" b="1" dirty="0">
                  <a:ln>
                    <a:solidFill>
                      <a:schemeClr val="accent1">
                        <a:alpha val="0"/>
                      </a:schemeClr>
                    </a:solidFill>
                  </a:ln>
                  <a:solidFill>
                    <a:srgbClr val="002060"/>
                  </a:solidFill>
                  <a:latin typeface="+mn-ea"/>
                </a:rPr>
                <a:t>2.1</a:t>
              </a:r>
              <a:r>
                <a:rPr lang="ko-KR" altLang="en-US" sz="1400" b="1" dirty="0">
                  <a:ln>
                    <a:solidFill>
                      <a:schemeClr val="accent1">
                        <a:alpha val="0"/>
                      </a:schemeClr>
                    </a:solidFill>
                  </a:ln>
                  <a:solidFill>
                    <a:srgbClr val="002060"/>
                  </a:solidFill>
                  <a:latin typeface="+mn-ea"/>
                </a:rPr>
                <a:t> </a:t>
              </a:r>
              <a:r>
                <a:rPr lang="en-US" altLang="ko-KR" sz="1400" b="1" dirty="0">
                  <a:ln>
                    <a:solidFill>
                      <a:schemeClr val="accent1">
                        <a:alpha val="0"/>
                      </a:schemeClr>
                    </a:solidFill>
                  </a:ln>
                  <a:solidFill>
                    <a:srgbClr val="002060"/>
                  </a:solidFill>
                  <a:latin typeface="+mn-ea"/>
                </a:rPr>
                <a:t>POSCO</a:t>
              </a:r>
              <a:r>
                <a:rPr lang="ko-KR" altLang="en-US" sz="1400" b="1" dirty="0">
                  <a:ln>
                    <a:solidFill>
                      <a:schemeClr val="accent1">
                        <a:alpha val="0"/>
                      </a:schemeClr>
                    </a:solidFill>
                  </a:ln>
                  <a:solidFill>
                    <a:srgbClr val="002060"/>
                  </a:solidFill>
                  <a:latin typeface="+mn-ea"/>
                </a:rPr>
                <a:t> </a:t>
              </a:r>
              <a:r>
                <a:rPr lang="en-US" altLang="ko-KR" sz="1400" b="1" dirty="0">
                  <a:ln>
                    <a:solidFill>
                      <a:schemeClr val="accent1">
                        <a:alpha val="0"/>
                      </a:schemeClr>
                    </a:solidFill>
                  </a:ln>
                  <a:solidFill>
                    <a:srgbClr val="002060"/>
                  </a:solidFill>
                  <a:latin typeface="+mn-ea"/>
                </a:rPr>
                <a:t>Sales Order List</a:t>
              </a:r>
              <a:endParaRPr lang="en-US" sz="1400" b="1" dirty="0">
                <a:solidFill>
                  <a:srgbClr val="002060"/>
                </a:solidFill>
              </a:endParaRP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Sales Order Fulfillment Monitoring</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3.1 Order/Production Status Tracking </a:t>
              </a:r>
              <a:endParaRPr lang="en-US" sz="1400" b="1" dirty="0">
                <a:solidFill>
                  <a:srgbClr val="002060"/>
                </a:solidFill>
              </a:endParaRP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Delivery &amp; Shipment Status Monitoring</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4.1 Delivery and Shipment Status</a:t>
              </a:r>
              <a:r>
                <a:rPr lang="ko-KR" altLang="en-US" sz="1400" b="1" dirty="0">
                  <a:ln>
                    <a:solidFill>
                      <a:schemeClr val="accent1">
                        <a:alpha val="0"/>
                      </a:schemeClr>
                    </a:solidFill>
                  </a:ln>
                  <a:solidFill>
                    <a:srgbClr val="002060"/>
                  </a:solidFill>
                  <a:latin typeface="+mn-ea"/>
                </a:rPr>
                <a:t> </a:t>
              </a:r>
              <a:r>
                <a:rPr lang="en-US" altLang="ko-KR" sz="1400" b="1" dirty="0">
                  <a:ln>
                    <a:solidFill>
                      <a:schemeClr val="accent1">
                        <a:alpha val="0"/>
                      </a:schemeClr>
                    </a:solidFill>
                  </a:ln>
                  <a:solidFill>
                    <a:srgbClr val="002060"/>
                  </a:solidFill>
                  <a:latin typeface="+mn-ea"/>
                </a:rPr>
                <a:t>Overview </a:t>
              </a:r>
              <a:endParaRPr lang="en-US" altLang="ko-KR" sz="1600" b="1" dirty="0">
                <a:ln>
                  <a:solidFill>
                    <a:schemeClr val="accent1">
                      <a:alpha val="0"/>
                    </a:schemeClr>
                  </a:solidFill>
                </a:ln>
                <a:solidFill>
                  <a:srgbClr val="002060"/>
                </a:solidFill>
                <a:latin typeface="+mn-ea"/>
              </a:endParaRPr>
            </a:p>
          </p:txBody>
        </p:sp>
      </p:grpSp>
      <p:sp>
        <p:nvSpPr>
          <p:cNvPr id="3" name="실행 단추: 앞으로 또는 다음으로 이동 2">
            <a:hlinkClick r:id="rId3" action="ppaction://hlinksldjump"/>
            <a:extLst>
              <a:ext uri="{FF2B5EF4-FFF2-40B4-BE49-F238E27FC236}">
                <a16:creationId xmlns:a16="http://schemas.microsoft.com/office/drawing/2014/main" id="{40463251-7865-F488-2045-155CB50F212F}"/>
              </a:ext>
            </a:extLst>
          </p:cNvPr>
          <p:cNvSpPr/>
          <p:nvPr/>
        </p:nvSpPr>
        <p:spPr bwMode="auto">
          <a:xfrm>
            <a:off x="1585598" y="1655749"/>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실행 단추: 앞으로 또는 다음으로 이동 3">
            <a:hlinkClick r:id="rId4" action="ppaction://hlinksldjump"/>
            <a:extLst>
              <a:ext uri="{FF2B5EF4-FFF2-40B4-BE49-F238E27FC236}">
                <a16:creationId xmlns:a16="http://schemas.microsoft.com/office/drawing/2014/main" id="{992CF021-BD7F-3168-A16F-35D4282EA3A2}"/>
              </a:ext>
            </a:extLst>
          </p:cNvPr>
          <p:cNvSpPr/>
          <p:nvPr/>
        </p:nvSpPr>
        <p:spPr bwMode="auto">
          <a:xfrm>
            <a:off x="1585598" y="3426383"/>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 name="실행 단추: 앞으로 또는 다음으로 이동 4">
            <a:hlinkClick r:id="rId5" action="ppaction://hlinksldjump"/>
            <a:extLst>
              <a:ext uri="{FF2B5EF4-FFF2-40B4-BE49-F238E27FC236}">
                <a16:creationId xmlns:a16="http://schemas.microsoft.com/office/drawing/2014/main" id="{7B6792EB-30FD-A177-CDD9-3A49322DDCA7}"/>
              </a:ext>
            </a:extLst>
          </p:cNvPr>
          <p:cNvSpPr/>
          <p:nvPr/>
        </p:nvSpPr>
        <p:spPr bwMode="auto">
          <a:xfrm>
            <a:off x="1585598" y="4111015"/>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실행 단추: 앞으로 또는 다음으로 이동 5">
            <a:hlinkClick r:id="rId6" action="ppaction://hlinksldjump"/>
            <a:extLst>
              <a:ext uri="{FF2B5EF4-FFF2-40B4-BE49-F238E27FC236}">
                <a16:creationId xmlns:a16="http://schemas.microsoft.com/office/drawing/2014/main" id="{E51195FD-35C2-05FE-F33E-2936B4FA9AD8}"/>
              </a:ext>
            </a:extLst>
          </p:cNvPr>
          <p:cNvSpPr/>
          <p:nvPr/>
        </p:nvSpPr>
        <p:spPr bwMode="auto">
          <a:xfrm>
            <a:off x="1585598" y="4828110"/>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실행 단추: 앞으로 또는 다음으로 이동 7">
            <a:hlinkClick r:id="rId7" action="ppaction://hlinksldjump"/>
            <a:extLst>
              <a:ext uri="{FF2B5EF4-FFF2-40B4-BE49-F238E27FC236}">
                <a16:creationId xmlns:a16="http://schemas.microsoft.com/office/drawing/2014/main" id="{73791E5C-4374-0EB9-AE03-8E630C9148FF}"/>
              </a:ext>
            </a:extLst>
          </p:cNvPr>
          <p:cNvSpPr/>
          <p:nvPr/>
        </p:nvSpPr>
        <p:spPr bwMode="auto">
          <a:xfrm>
            <a:off x="1585598" y="5519805"/>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01786761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5AC926-2E2A-1ECA-9F70-C1076AE37C2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478704CD-6FFA-1D09-5868-53B6D44270F4}"/>
              </a:ext>
            </a:extLst>
          </p:cNvPr>
          <p:cNvSpPr txBox="1">
            <a:spLocks/>
          </p:cNvSpPr>
          <p:nvPr/>
        </p:nvSpPr>
        <p:spPr>
          <a:xfrm>
            <a:off x="242888" y="419507"/>
            <a:ext cx="4536146"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Reporting &amp; Performance</a:t>
            </a:r>
          </a:p>
        </p:txBody>
      </p:sp>
      <p:sp>
        <p:nvSpPr>
          <p:cNvPr id="5" name="직사각형 4">
            <a:extLst>
              <a:ext uri="{FF2B5EF4-FFF2-40B4-BE49-F238E27FC236}">
                <a16:creationId xmlns:a16="http://schemas.microsoft.com/office/drawing/2014/main" id="{DBEE371C-8A4B-1AA6-EE65-4655BD1EA616}"/>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6" name="표 5">
            <a:extLst>
              <a:ext uri="{FF2B5EF4-FFF2-40B4-BE49-F238E27FC236}">
                <a16:creationId xmlns:a16="http://schemas.microsoft.com/office/drawing/2014/main" id="{B17EE3D8-83E3-8E05-D611-06EE53874F5C}"/>
              </a:ext>
            </a:extLst>
          </p:cNvPr>
          <p:cNvGraphicFramePr>
            <a:graphicFrameLocks noGrp="1"/>
          </p:cNvGraphicFramePr>
          <p:nvPr>
            <p:extLst>
              <p:ext uri="{D42A27DB-BD31-4B8C-83A1-F6EECF244321}">
                <p14:modId xmlns:p14="http://schemas.microsoft.com/office/powerpoint/2010/main" val="3852746112"/>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Delivery Performance 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1.2 </a:t>
                      </a:r>
                      <a:r>
                        <a:rPr lang="en-US" altLang="ko-KR" sz="1200" b="1" dirty="0">
                          <a:solidFill>
                            <a:schemeClr val="tx1"/>
                          </a:solidFill>
                        </a:rPr>
                        <a:t>Delivery</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 Performance </a:t>
                      </a:r>
                      <a:r>
                        <a:rPr kumimoji="1" lang="en-US" altLang="ko-KR" sz="1200" b="1" i="0" u="none" strike="noStrike" kern="1200" cap="none" spc="0" normalizeH="0" baseline="0" noProof="0" dirty="0">
                          <a:ln>
                            <a:noFill/>
                          </a:ln>
                          <a:solidFill>
                            <a:schemeClr val="tx1"/>
                          </a:solidFill>
                          <a:effectLst/>
                          <a:uLnTx/>
                          <a:uFillTx/>
                          <a:latin typeface="Arial" pitchFamily="34" charset="0"/>
                          <a:ea typeface="+mn-ea"/>
                          <a:cs typeface="+mn-cs"/>
                        </a:rPr>
                        <a:t>Report</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 </a:t>
                      </a:r>
                      <a:r>
                        <a:rPr lang="en-US" altLang="ko-KR" sz="1200" b="1" dirty="0">
                          <a:solidFill>
                            <a:schemeClr val="tx1"/>
                          </a:solidFill>
                        </a:rPr>
                        <a:t>(2/2)</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Report &gt; Delivery</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 Performance </a:t>
                      </a:r>
                      <a:r>
                        <a:rPr kumimoji="1" lang="en-US" altLang="ko-KR" sz="1200" b="1" i="0" u="none" strike="noStrike" kern="1200" cap="none" spc="0" normalizeH="0" baseline="0" noProof="0" dirty="0">
                          <a:ln>
                            <a:noFill/>
                          </a:ln>
                          <a:solidFill>
                            <a:schemeClr val="tx1"/>
                          </a:solidFill>
                          <a:effectLst/>
                          <a:uLnTx/>
                          <a:uFillTx/>
                          <a:latin typeface="Arial" pitchFamily="34" charset="0"/>
                          <a:ea typeface="+mn-ea"/>
                          <a:cs typeface="+mn-cs"/>
                        </a:rPr>
                        <a:t>Report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18" name="그림 17">
            <a:extLst>
              <a:ext uri="{FF2B5EF4-FFF2-40B4-BE49-F238E27FC236}">
                <a16:creationId xmlns:a16="http://schemas.microsoft.com/office/drawing/2014/main" id="{EC5DD13A-82A9-167B-6475-3C07141BFCF8}"/>
              </a:ext>
            </a:extLst>
          </p:cNvPr>
          <p:cNvPicPr>
            <a:picLocks noChangeAspect="1"/>
          </p:cNvPicPr>
          <p:nvPr/>
        </p:nvPicPr>
        <p:blipFill>
          <a:blip r:embed="rId2"/>
          <a:stretch>
            <a:fillRect/>
          </a:stretch>
        </p:blipFill>
        <p:spPr>
          <a:xfrm>
            <a:off x="283679" y="1858266"/>
            <a:ext cx="6218000" cy="4237734"/>
          </a:xfrm>
          <a:prstGeom prst="rect">
            <a:avLst/>
          </a:prstGeom>
          <a:effectLst>
            <a:outerShdw blurRad="50800" dist="38100" dir="2700000" algn="tl" rotWithShape="0">
              <a:prstClr val="black">
                <a:alpha val="40000"/>
              </a:prstClr>
            </a:outerShdw>
          </a:effectLst>
        </p:spPr>
      </p:pic>
      <p:sp>
        <p:nvSpPr>
          <p:cNvPr id="9" name="화살표: 오각형 66">
            <a:extLst>
              <a:ext uri="{FF2B5EF4-FFF2-40B4-BE49-F238E27FC236}">
                <a16:creationId xmlns:a16="http://schemas.microsoft.com/office/drawing/2014/main" id="{8ED59568-FB54-EE82-2140-ED17033CFD47}"/>
              </a:ext>
            </a:extLst>
          </p:cNvPr>
          <p:cNvSpPr/>
          <p:nvPr/>
        </p:nvSpPr>
        <p:spPr bwMode="gray">
          <a:xfrm>
            <a:off x="383186" y="2492405"/>
            <a:ext cx="660610" cy="360359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AF0333E0-43C9-339D-448F-C2508E275699}"/>
              </a:ext>
            </a:extLst>
          </p:cNvPr>
          <p:cNvSpPr/>
          <p:nvPr/>
        </p:nvSpPr>
        <p:spPr bwMode="gray">
          <a:xfrm>
            <a:off x="1081939" y="2492405"/>
            <a:ext cx="5419739" cy="353746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화살표: 오각형 66">
            <a:extLst>
              <a:ext uri="{FF2B5EF4-FFF2-40B4-BE49-F238E27FC236}">
                <a16:creationId xmlns:a16="http://schemas.microsoft.com/office/drawing/2014/main" id="{AE7F7356-7771-735C-A2BC-BC381A1D8C0D}"/>
              </a:ext>
            </a:extLst>
          </p:cNvPr>
          <p:cNvSpPr/>
          <p:nvPr/>
        </p:nvSpPr>
        <p:spPr bwMode="gray">
          <a:xfrm>
            <a:off x="6026150" y="2199629"/>
            <a:ext cx="475528" cy="29277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19F106B1-5620-F3BB-721D-A5D5AC97960A}"/>
              </a:ext>
            </a:extLst>
          </p:cNvPr>
          <p:cNvSpPr/>
          <p:nvPr/>
        </p:nvSpPr>
        <p:spPr bwMode="auto">
          <a:xfrm>
            <a:off x="236538" y="242325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318144D2-F6EA-FB4A-660A-E63C9888D6EB}"/>
              </a:ext>
            </a:extLst>
          </p:cNvPr>
          <p:cNvSpPr/>
          <p:nvPr/>
        </p:nvSpPr>
        <p:spPr bwMode="auto">
          <a:xfrm>
            <a:off x="991696" y="242325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타원 23">
            <a:extLst>
              <a:ext uri="{FF2B5EF4-FFF2-40B4-BE49-F238E27FC236}">
                <a16:creationId xmlns:a16="http://schemas.microsoft.com/office/drawing/2014/main" id="{5F3790FD-C847-16D6-14BC-D3A2835F76C4}"/>
              </a:ext>
            </a:extLst>
          </p:cNvPr>
          <p:cNvSpPr/>
          <p:nvPr/>
        </p:nvSpPr>
        <p:spPr bwMode="auto">
          <a:xfrm>
            <a:off x="5935907" y="204933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직사각형 26">
            <a:extLst>
              <a:ext uri="{FF2B5EF4-FFF2-40B4-BE49-F238E27FC236}">
                <a16:creationId xmlns:a16="http://schemas.microsoft.com/office/drawing/2014/main" id="{4ECBDEDE-E935-E8D8-648A-2AC7BAC60EE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4"/>
              <a:defRPr/>
            </a:pPr>
            <a:r>
              <a:rPr lang="en-US" sz="1200" b="1" dirty="0">
                <a:solidFill>
                  <a:srgbClr val="1F497D">
                    <a:lumMod val="75000"/>
                  </a:srgbClr>
                </a:solidFill>
                <a:cs typeface="Arial" panose="020B0604020202020204" pitchFamily="34" charset="0"/>
              </a:rPr>
              <a:t>Report Field Editing Screen</a:t>
            </a:r>
            <a:br>
              <a:rPr lang="en-US" altLang="ko-KR" sz="1200" b="1" dirty="0">
                <a:solidFill>
                  <a:srgbClr val="1F497D">
                    <a:lumMod val="75000"/>
                  </a:srgbClr>
                </a:solidFill>
                <a:cs typeface="Arial" panose="020B0604020202020204" pitchFamily="34" charset="0"/>
              </a:rPr>
            </a:br>
            <a:r>
              <a:rPr lang="en-US" altLang="ko-KR" sz="1200" b="1" dirty="0">
                <a:solidFill>
                  <a:srgbClr val="1F497D">
                    <a:lumMod val="75000"/>
                  </a:srgbClr>
                </a:solidFill>
                <a:cs typeface="Arial" panose="020B0604020202020204" pitchFamily="34" charset="0"/>
              </a:rPr>
              <a:t>- </a:t>
            </a:r>
            <a:r>
              <a:rPr lang="en-US" sz="1200" b="1" dirty="0">
                <a:solidFill>
                  <a:srgbClr val="1F497D">
                    <a:lumMod val="75000"/>
                  </a:srgbClr>
                </a:solidFill>
                <a:cs typeface="Arial" panose="020B0604020202020204" pitchFamily="34" charset="0"/>
              </a:rPr>
              <a:t>Fields are structured in a pivot-like layout</a:t>
            </a:r>
            <a:br>
              <a:rPr lang="en-US" altLang="ko-KR" sz="1100" dirty="0">
                <a:solidFill>
                  <a:schemeClr val="tx1"/>
                </a:solidFill>
                <a:cs typeface="Arial" panose="020B0604020202020204" pitchFamily="34" charset="0"/>
              </a:rPr>
            </a:br>
            <a:r>
              <a:rPr lang="en-US" sz="1100" b="1" dirty="0">
                <a:solidFill>
                  <a:srgbClr val="0000FF"/>
                </a:solidFill>
                <a:cs typeface="Arial" panose="020B0604020202020204" pitchFamily="34" charset="0"/>
              </a:rPr>
              <a:t>※ Fields can be edited after using "Save As"</a:t>
            </a:r>
            <a:endParaRPr lang="en-US" altLang="ko-KR" sz="1100" b="1" dirty="0">
              <a:solidFill>
                <a:srgbClr val="0000FF"/>
              </a:solidFill>
              <a:cs typeface="Arial" panose="020B0604020202020204" pitchFamily="34" charset="0"/>
            </a:endParaRPr>
          </a:p>
          <a:p>
            <a:pPr marL="228600" lvl="0" indent="-228600" eaLnBrk="1" hangingPunct="1">
              <a:lnSpc>
                <a:spcPct val="120000"/>
              </a:lnSpc>
              <a:spcAft>
                <a:spcPts val="400"/>
              </a:spcAft>
              <a:buFont typeface="+mj-lt"/>
              <a:buAutoNum type="arabicPeriod" startAt="4"/>
              <a:defRPr/>
            </a:pPr>
            <a:r>
              <a:rPr lang="en-US" sz="1200" b="1" dirty="0">
                <a:solidFill>
                  <a:srgbClr val="1F497D">
                    <a:lumMod val="75000"/>
                  </a:srgbClr>
                </a:solidFill>
                <a:cs typeface="Arial" panose="020B0604020202020204" pitchFamily="34" charset="0"/>
              </a:rPr>
              <a:t>Monthly Shipment Performance Report Layout</a:t>
            </a:r>
            <a:br>
              <a:rPr lang="en-US" sz="1200" dirty="0"/>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Click the [Execute] button to apply changes</a:t>
            </a:r>
            <a:br>
              <a:rPr lang="en-US" sz="1200" dirty="0"/>
            </a:br>
            <a:r>
              <a:rPr lang="en-US" sz="1100" b="1" dirty="0">
                <a:solidFill>
                  <a:srgbClr val="0000FF"/>
                </a:solidFill>
                <a:cs typeface="Arial" panose="020B0604020202020204" pitchFamily="34" charset="0"/>
              </a:rPr>
              <a:t>※ Excel download for shipment reports will be available in the second release (December)</a:t>
            </a:r>
            <a:endParaRPr lang="en-US" altLang="ko-KR" sz="1100" b="1" dirty="0">
              <a:solidFill>
                <a:srgbClr val="0000FF"/>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spTree>
    <p:extLst>
      <p:ext uri="{BB962C8B-B14F-4D97-AF65-F5344CB8AC3E}">
        <p14:creationId xmlns:p14="http://schemas.microsoft.com/office/powerpoint/2010/main" val="4522520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80AAD-0CB2-5984-8EAF-3A3B6CE05FB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7319D8D-24EC-C79B-89A1-5A155476EC54}"/>
              </a:ext>
            </a:extLst>
          </p:cNvPr>
          <p:cNvSpPr txBox="1">
            <a:spLocks/>
          </p:cNvSpPr>
          <p:nvPr/>
        </p:nvSpPr>
        <p:spPr>
          <a:xfrm>
            <a:off x="242887" y="419507"/>
            <a:ext cx="6571981"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4. User Role Assignment for</a:t>
            </a:r>
            <a:r>
              <a:rPr kumimoji="0" lang="ko-KR" altLang="en-US" sz="2000" spc="-70" dirty="0"/>
              <a:t> </a:t>
            </a:r>
            <a:r>
              <a:rPr kumimoji="0" lang="en-US" altLang="ko-KR" sz="2000" spc="-70" dirty="0"/>
              <a:t>Sale Order Mgmt.</a:t>
            </a:r>
          </a:p>
        </p:txBody>
      </p:sp>
      <p:graphicFrame>
        <p:nvGraphicFramePr>
          <p:cNvPr id="17" name="표 16">
            <a:extLst>
              <a:ext uri="{FF2B5EF4-FFF2-40B4-BE49-F238E27FC236}">
                <a16:creationId xmlns:a16="http://schemas.microsoft.com/office/drawing/2014/main" id="{586B1B4D-701A-A1A7-6365-BB18D98B28AB}"/>
              </a:ext>
            </a:extLst>
          </p:cNvPr>
          <p:cNvGraphicFramePr>
            <a:graphicFrameLocks noGrp="1"/>
          </p:cNvGraphicFramePr>
          <p:nvPr>
            <p:extLst>
              <p:ext uri="{D42A27DB-BD31-4B8C-83A1-F6EECF244321}">
                <p14:modId xmlns:p14="http://schemas.microsoft.com/office/powerpoint/2010/main" val="974111211"/>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1. POSCO Manager Identification Control</a:t>
                      </a:r>
                      <a:r>
                        <a:rPr kumimoji="1" lang="ko-KR" altLang="en-US"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 </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Order Owner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Order Owner Mapping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CRM System Admin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Order Owner Mapping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5D74600-5F79-F229-F08E-C0FDD60FA07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1E483871-2459-C9C1-1EDB-DC73ED2487F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Click ‘Order Owner Mapping’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Displays the screen for mapping My POSCO user accounts with CRM user information</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Manage My POSCO Accounts by CRM User</a:t>
            </a:r>
          </a:p>
          <a:p>
            <a:pPr marL="22860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     </a:t>
            </a:r>
            <a:r>
              <a:rPr lang="en-US" sz="1200" b="1" dirty="0">
                <a:solidFill>
                  <a:srgbClr val="1F497D">
                    <a:lumMod val="75000"/>
                  </a:srgbClr>
                </a:solidFill>
                <a:cs typeface="Arial" panose="020B0604020202020204" pitchFamily="34" charset="0"/>
              </a:rPr>
              <a:t>Click to Edit / Delete / Change Owner</a:t>
            </a: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This menu is accessible only to CRM system users</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4" name="그림 3">
            <a:extLst>
              <a:ext uri="{FF2B5EF4-FFF2-40B4-BE49-F238E27FC236}">
                <a16:creationId xmlns:a16="http://schemas.microsoft.com/office/drawing/2014/main" id="{088E4EE4-E783-9A2F-8AA5-5D4046A52FB5}"/>
              </a:ext>
            </a:extLst>
          </p:cNvPr>
          <p:cNvPicPr>
            <a:picLocks noChangeAspect="1"/>
          </p:cNvPicPr>
          <p:nvPr/>
        </p:nvPicPr>
        <p:blipFill>
          <a:blip r:embed="rId2"/>
          <a:stretch>
            <a:fillRect/>
          </a:stretch>
        </p:blipFill>
        <p:spPr>
          <a:xfrm>
            <a:off x="6931312" y="3275614"/>
            <a:ext cx="211724" cy="205674"/>
          </a:xfrm>
          <a:prstGeom prst="rect">
            <a:avLst/>
          </a:prstGeom>
        </p:spPr>
      </p:pic>
      <p:pic>
        <p:nvPicPr>
          <p:cNvPr id="8" name="그림 7">
            <a:extLst>
              <a:ext uri="{FF2B5EF4-FFF2-40B4-BE49-F238E27FC236}">
                <a16:creationId xmlns:a16="http://schemas.microsoft.com/office/drawing/2014/main" id="{47FC1A3E-0895-C788-9878-D456F4644140}"/>
              </a:ext>
            </a:extLst>
          </p:cNvPr>
          <p:cNvPicPr>
            <a:picLocks noChangeAspect="1"/>
          </p:cNvPicPr>
          <p:nvPr/>
        </p:nvPicPr>
        <p:blipFill>
          <a:blip r:embed="rId3"/>
          <a:stretch>
            <a:fillRect/>
          </a:stretch>
        </p:blipFill>
        <p:spPr>
          <a:xfrm>
            <a:off x="304800" y="1858266"/>
            <a:ext cx="6165011" cy="4580227"/>
          </a:xfrm>
          <a:prstGeom prst="rect">
            <a:avLst/>
          </a:prstGeom>
          <a:effectLst>
            <a:outerShdw blurRad="50800" dist="38100" dir="2700000" algn="tl" rotWithShape="0">
              <a:prstClr val="black">
                <a:alpha val="40000"/>
              </a:prstClr>
            </a:outerShdw>
          </a:effectLst>
        </p:spPr>
      </p:pic>
      <p:sp>
        <p:nvSpPr>
          <p:cNvPr id="12" name="화살표: 오각형 66">
            <a:extLst>
              <a:ext uri="{FF2B5EF4-FFF2-40B4-BE49-F238E27FC236}">
                <a16:creationId xmlns:a16="http://schemas.microsoft.com/office/drawing/2014/main" id="{498C2AF9-541F-BD92-774A-D5E58B4565CB}"/>
              </a:ext>
            </a:extLst>
          </p:cNvPr>
          <p:cNvSpPr/>
          <p:nvPr/>
        </p:nvSpPr>
        <p:spPr bwMode="gray">
          <a:xfrm>
            <a:off x="4503351" y="2087281"/>
            <a:ext cx="475528" cy="21405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3" name="타원 12">
            <a:extLst>
              <a:ext uri="{FF2B5EF4-FFF2-40B4-BE49-F238E27FC236}">
                <a16:creationId xmlns:a16="http://schemas.microsoft.com/office/drawing/2014/main" id="{5CBAE70E-AB59-C433-5207-29968112C406}"/>
              </a:ext>
            </a:extLst>
          </p:cNvPr>
          <p:cNvSpPr/>
          <p:nvPr/>
        </p:nvSpPr>
        <p:spPr bwMode="auto">
          <a:xfrm>
            <a:off x="4377351" y="194078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화살표: 오각형 66">
            <a:extLst>
              <a:ext uri="{FF2B5EF4-FFF2-40B4-BE49-F238E27FC236}">
                <a16:creationId xmlns:a16="http://schemas.microsoft.com/office/drawing/2014/main" id="{187A2F23-E822-C00C-4A97-E91A59F7B359}"/>
              </a:ext>
            </a:extLst>
          </p:cNvPr>
          <p:cNvSpPr/>
          <p:nvPr/>
        </p:nvSpPr>
        <p:spPr bwMode="gray">
          <a:xfrm>
            <a:off x="288985" y="2958905"/>
            <a:ext cx="6165010" cy="34795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pic>
        <p:nvPicPr>
          <p:cNvPr id="10" name="그림 9">
            <a:extLst>
              <a:ext uri="{FF2B5EF4-FFF2-40B4-BE49-F238E27FC236}">
                <a16:creationId xmlns:a16="http://schemas.microsoft.com/office/drawing/2014/main" id="{BC310EFC-9783-28B0-947F-269D1C009B4E}"/>
              </a:ext>
            </a:extLst>
          </p:cNvPr>
          <p:cNvPicPr>
            <a:picLocks noChangeAspect="1"/>
          </p:cNvPicPr>
          <p:nvPr/>
        </p:nvPicPr>
        <p:blipFill>
          <a:blip r:embed="rId4"/>
          <a:stretch>
            <a:fillRect/>
          </a:stretch>
        </p:blipFill>
        <p:spPr>
          <a:xfrm>
            <a:off x="5566913" y="3236083"/>
            <a:ext cx="819264" cy="1162212"/>
          </a:xfrm>
          <a:prstGeom prst="rect">
            <a:avLst/>
          </a:prstGeom>
        </p:spPr>
      </p:pic>
      <p:sp>
        <p:nvSpPr>
          <p:cNvPr id="18" name="화살표: 오각형 66">
            <a:extLst>
              <a:ext uri="{FF2B5EF4-FFF2-40B4-BE49-F238E27FC236}">
                <a16:creationId xmlns:a16="http://schemas.microsoft.com/office/drawing/2014/main" id="{0868ADE9-FAD8-7323-B072-B27D7FE88898}"/>
              </a:ext>
            </a:extLst>
          </p:cNvPr>
          <p:cNvSpPr/>
          <p:nvPr/>
        </p:nvSpPr>
        <p:spPr bwMode="gray">
          <a:xfrm>
            <a:off x="5566913" y="3075446"/>
            <a:ext cx="852576" cy="138441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9" name="타원 18">
            <a:extLst>
              <a:ext uri="{FF2B5EF4-FFF2-40B4-BE49-F238E27FC236}">
                <a16:creationId xmlns:a16="http://schemas.microsoft.com/office/drawing/2014/main" id="{96066701-5B12-F2F0-C187-4DE08DABC087}"/>
              </a:ext>
            </a:extLst>
          </p:cNvPr>
          <p:cNvSpPr/>
          <p:nvPr/>
        </p:nvSpPr>
        <p:spPr bwMode="auto">
          <a:xfrm>
            <a:off x="227003" y="28560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타원 24">
            <a:extLst>
              <a:ext uri="{FF2B5EF4-FFF2-40B4-BE49-F238E27FC236}">
                <a16:creationId xmlns:a16="http://schemas.microsoft.com/office/drawing/2014/main" id="{32FE58E3-9AE9-3049-850F-AE5C0F57B90A}"/>
              </a:ext>
            </a:extLst>
          </p:cNvPr>
          <p:cNvSpPr/>
          <p:nvPr/>
        </p:nvSpPr>
        <p:spPr bwMode="auto">
          <a:xfrm>
            <a:off x="5467787" y="302361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4131862875"/>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373FBE1-7E17-DA0A-2548-E605A417738F}"/>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0F54A15-1971-DA6E-D25B-69259FDC4551}"/>
              </a:ext>
            </a:extLst>
          </p:cNvPr>
          <p:cNvSpPr>
            <a:spLocks noGrp="1"/>
          </p:cNvSpPr>
          <p:nvPr>
            <p:ph type="title"/>
          </p:nvPr>
        </p:nvSpPr>
        <p:spPr>
          <a:xfrm>
            <a:off x="242888" y="404118"/>
            <a:ext cx="1909625" cy="307777"/>
          </a:xfrm>
        </p:spPr>
        <p:txBody>
          <a:bodyPr>
            <a:scene3d>
              <a:camera prst="orthographicFront"/>
              <a:lightRig rig="threePt" dir="t"/>
            </a:scene3d>
            <a:sp3d>
              <a:bevelT w="0" h="0"/>
            </a:sp3d>
          </a:bodyPr>
          <a:lstStyle/>
          <a:p>
            <a:r>
              <a:rPr lang="en-US" altLang="ko-KR" spc="-70" dirty="0" err="1"/>
              <a:t>Contents</a:t>
            </a:r>
            <a:r>
              <a:rPr lang="en-US" altLang="ko-KR" dirty="0" err="1"/>
              <a:t>_Mobile</a:t>
            </a:r>
            <a:endParaRPr lang="en-US" altLang="ko-KR" spc="-70" dirty="0"/>
          </a:p>
        </p:txBody>
      </p:sp>
      <p:grpSp>
        <p:nvGrpSpPr>
          <p:cNvPr id="13" name="그룹 12">
            <a:extLst>
              <a:ext uri="{FF2B5EF4-FFF2-40B4-BE49-F238E27FC236}">
                <a16:creationId xmlns:a16="http://schemas.microsoft.com/office/drawing/2014/main" id="{26397387-E7C3-F643-100C-4A4036AB2EAE}"/>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A71F0A88-5C2D-D221-489A-378A93D82244}"/>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1</a:t>
              </a:r>
              <a:endParaRPr lang="ko-KR" altLang="en-US" sz="1400" b="1">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4E7CB3C4-B278-A8C3-D4B6-0260DD473739}"/>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DC78AFA-8AA7-B778-C362-CE8785DBF91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Credit Management</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B5E30820-58C4-D19A-9B19-BEA01349BF33}"/>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Credit </a:t>
              </a:r>
              <a:r>
                <a:rPr lang="en-US" altLang="ko-KR" sz="1600" b="1" dirty="0">
                  <a:ln>
                    <a:solidFill>
                      <a:schemeClr val="accent1">
                        <a:alpha val="0"/>
                      </a:schemeClr>
                    </a:solidFill>
                  </a:ln>
                  <a:solidFill>
                    <a:srgbClr val="002060"/>
                  </a:solidFill>
                  <a:latin typeface="+mn-ea"/>
                </a:rPr>
                <a:t>Information Overview</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Customer Credit Information Check</a:t>
              </a:r>
              <a:endParaRPr lang="ko-KR" altLang="en-US" sz="1400" b="1" dirty="0">
                <a:ln>
                  <a:solidFill>
                    <a:schemeClr val="accent1">
                      <a:alpha val="0"/>
                    </a:schemeClr>
                  </a:solidFill>
                </a:ln>
                <a:solidFill>
                  <a:srgbClr val="002060"/>
                </a:solidFill>
                <a:latin typeface="+mn-ea"/>
                <a:ea typeface="+mn-ea"/>
              </a:endParaRPr>
            </a:p>
          </p:txBody>
        </p:sp>
      </p:grpSp>
      <p:grpSp>
        <p:nvGrpSpPr>
          <p:cNvPr id="20" name="그룹 19">
            <a:extLst>
              <a:ext uri="{FF2B5EF4-FFF2-40B4-BE49-F238E27FC236}">
                <a16:creationId xmlns:a16="http://schemas.microsoft.com/office/drawing/2014/main" id="{27BE4BAF-1043-9CC6-19A9-A919357AE302}"/>
              </a:ext>
            </a:extLst>
          </p:cNvPr>
          <p:cNvGrpSpPr/>
          <p:nvPr/>
        </p:nvGrpSpPr>
        <p:grpSpPr>
          <a:xfrm>
            <a:off x="242888" y="2855962"/>
            <a:ext cx="6120000" cy="872884"/>
            <a:chOff x="242888" y="2992229"/>
            <a:chExt cx="6120000" cy="872884"/>
          </a:xfrm>
        </p:grpSpPr>
        <p:sp>
          <p:nvSpPr>
            <p:cNvPr id="16" name="화살표: 오각형 15">
              <a:extLst>
                <a:ext uri="{FF2B5EF4-FFF2-40B4-BE49-F238E27FC236}">
                  <a16:creationId xmlns:a16="http://schemas.microsoft.com/office/drawing/2014/main" id="{9B8CB914-DD53-3385-4CF4-55A55A080834}"/>
                </a:ext>
              </a:extLst>
            </p:cNvPr>
            <p:cNvSpPr/>
            <p:nvPr/>
          </p:nvSpPr>
          <p:spPr bwMode="auto">
            <a:xfrm>
              <a:off x="242889" y="2992229"/>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a:ln>
                    <a:solidFill>
                      <a:schemeClr val="accent1">
                        <a:alpha val="0"/>
                      </a:schemeClr>
                    </a:solidFill>
                  </a:ln>
                  <a:solidFill>
                    <a:schemeClr val="bg1"/>
                  </a:solidFill>
                  <a:latin typeface="+mn-ea"/>
                  <a:ea typeface="+mn-ea"/>
                </a:rPr>
                <a:t>Step 2</a:t>
              </a:r>
              <a:endParaRPr lang="ko-KR" altLang="en-US" sz="1400" b="1">
                <a:ln>
                  <a:solidFill>
                    <a:schemeClr val="accent1">
                      <a:alpha val="0"/>
                    </a:schemeClr>
                  </a:solidFill>
                </a:ln>
                <a:solidFill>
                  <a:schemeClr val="bg1"/>
                </a:solidFill>
                <a:latin typeface="+mn-ea"/>
                <a:ea typeface="+mn-ea"/>
              </a:endParaRPr>
            </a:p>
          </p:txBody>
        </p:sp>
        <p:cxnSp>
          <p:nvCxnSpPr>
            <p:cNvPr id="17" name="직선 연결선 16">
              <a:extLst>
                <a:ext uri="{FF2B5EF4-FFF2-40B4-BE49-F238E27FC236}">
                  <a16:creationId xmlns:a16="http://schemas.microsoft.com/office/drawing/2014/main" id="{FB5C5715-6948-CDE7-8A4C-B355AAF301F0}"/>
                </a:ext>
              </a:extLst>
            </p:cNvPr>
            <p:cNvCxnSpPr/>
            <p:nvPr/>
          </p:nvCxnSpPr>
          <p:spPr bwMode="auto">
            <a:xfrm>
              <a:off x="242888" y="3440190"/>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8" name="사각형: 둥근 모서리 17">
              <a:extLst>
                <a:ext uri="{FF2B5EF4-FFF2-40B4-BE49-F238E27FC236}">
                  <a16:creationId xmlns:a16="http://schemas.microsoft.com/office/drawing/2014/main" id="{7D389E47-A60E-9DA4-239A-9F47A483F4FE}"/>
                </a:ext>
              </a:extLst>
            </p:cNvPr>
            <p:cNvSpPr/>
            <p:nvPr/>
          </p:nvSpPr>
          <p:spPr bwMode="auto">
            <a:xfrm>
              <a:off x="1949173" y="3003748"/>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rPr>
                <a:t>Order Management</a:t>
              </a:r>
              <a:endParaRPr lang="ko-KR" altLang="en-US" sz="1800" b="1" dirty="0">
                <a:ln>
                  <a:solidFill>
                    <a:schemeClr val="accent1">
                      <a:alpha val="0"/>
                    </a:schemeClr>
                  </a:solidFill>
                </a:ln>
                <a:solidFill>
                  <a:srgbClr val="002060"/>
                </a:solidFill>
                <a:latin typeface="+mn-ea"/>
              </a:endParaRPr>
            </a:p>
          </p:txBody>
        </p:sp>
        <p:sp>
          <p:nvSpPr>
            <p:cNvPr id="19" name="사각형: 둥근 모서리 18">
              <a:extLst>
                <a:ext uri="{FF2B5EF4-FFF2-40B4-BE49-F238E27FC236}">
                  <a16:creationId xmlns:a16="http://schemas.microsoft.com/office/drawing/2014/main" id="{D9DD7F62-1813-0441-0171-488E326FE646}"/>
                </a:ext>
              </a:extLst>
            </p:cNvPr>
            <p:cNvSpPr/>
            <p:nvPr/>
          </p:nvSpPr>
          <p:spPr bwMode="auto">
            <a:xfrm>
              <a:off x="1765598" y="344019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lt"/>
                </a:rPr>
                <a:t>POSCO Customer</a:t>
              </a:r>
              <a:r>
                <a:rPr lang="ko-KR" altLang="en-US" sz="1600" b="1" dirty="0">
                  <a:ln>
                    <a:solidFill>
                      <a:schemeClr val="accent1">
                        <a:alpha val="0"/>
                      </a:schemeClr>
                    </a:solidFill>
                  </a:ln>
                  <a:solidFill>
                    <a:srgbClr val="002060"/>
                  </a:solidFill>
                  <a:latin typeface="+mn-lt"/>
                </a:rPr>
                <a:t> </a:t>
              </a:r>
              <a:r>
                <a:rPr lang="en-US" altLang="ko-KR" sz="1600" b="1" dirty="0">
                  <a:ln>
                    <a:solidFill>
                      <a:schemeClr val="accent1">
                        <a:alpha val="0"/>
                      </a:schemeClr>
                    </a:solidFill>
                  </a:ln>
                  <a:solidFill>
                    <a:srgbClr val="002060"/>
                  </a:solidFill>
                  <a:latin typeface="+mn-lt"/>
                </a:rPr>
                <a:t>Mapping</a:t>
              </a:r>
              <a:br>
                <a:rPr lang="en-US" altLang="ko-KR" sz="1800" b="1" dirty="0">
                  <a:ln>
                    <a:solidFill>
                      <a:schemeClr val="accent1">
                        <a:alpha val="0"/>
                      </a:schemeClr>
                    </a:solidFill>
                  </a:ln>
                  <a:solidFill>
                    <a:srgbClr val="002060"/>
                  </a:solidFill>
                  <a:latin typeface="+mn-lt"/>
                </a:rPr>
              </a:br>
              <a:r>
                <a:rPr lang="en-US" altLang="ko-KR" sz="1400" b="1" dirty="0">
                  <a:ln>
                    <a:solidFill>
                      <a:schemeClr val="accent1">
                        <a:alpha val="0"/>
                      </a:schemeClr>
                    </a:solidFill>
                  </a:ln>
                  <a:solidFill>
                    <a:srgbClr val="002060"/>
                  </a:solidFill>
                  <a:latin typeface="+mn-lt"/>
                </a:rPr>
                <a:t>1.1 </a:t>
              </a:r>
              <a:r>
                <a:rPr lang="en-US" sz="1400" b="1" dirty="0">
                  <a:solidFill>
                    <a:srgbClr val="002060"/>
                  </a:solidFill>
                  <a:latin typeface="+mn-lt"/>
                </a:rPr>
                <a:t>POSCO End-Customer Mapping</a:t>
              </a:r>
              <a:endParaRPr lang="en-US" altLang="ko-KR" sz="1400" b="1" dirty="0">
                <a:ln>
                  <a:solidFill>
                    <a:schemeClr val="accent1">
                      <a:alpha val="0"/>
                    </a:schemeClr>
                  </a:solidFill>
                </a:ln>
                <a:solidFill>
                  <a:srgbClr val="002060"/>
                </a:solidFill>
                <a:latin typeface="+mn-lt"/>
              </a:endParaRPr>
            </a:p>
            <a:p>
              <a:pPr marL="342900" indent="-342900" eaLnBrk="1" hangingPunct="1">
                <a:lnSpc>
                  <a:spcPct val="130000"/>
                </a:lnSpc>
                <a:spcAft>
                  <a:spcPts val="800"/>
                </a:spcAft>
                <a:buAutoNum type="arabicPeriod"/>
              </a:pPr>
              <a:r>
                <a:rPr lang="en-US" sz="1600" b="1" dirty="0">
                  <a:solidFill>
                    <a:srgbClr val="002060"/>
                  </a:solidFill>
                </a:rPr>
                <a:t>POSCO Confirmed Order List</a:t>
              </a:r>
              <a:br>
                <a:rPr lang="en-US" sz="1600" b="1" dirty="0">
                  <a:solidFill>
                    <a:srgbClr val="002060"/>
                  </a:solidFill>
                </a:rPr>
              </a:br>
              <a:r>
                <a:rPr lang="en-US" altLang="ko-KR" sz="1400" b="1" dirty="0">
                  <a:ln>
                    <a:solidFill>
                      <a:schemeClr val="accent1">
                        <a:alpha val="0"/>
                      </a:schemeClr>
                    </a:solidFill>
                  </a:ln>
                  <a:solidFill>
                    <a:srgbClr val="002060"/>
                  </a:solidFill>
                  <a:latin typeface="+mn-ea"/>
                </a:rPr>
                <a:t>2.1</a:t>
              </a:r>
              <a:r>
                <a:rPr lang="ko-KR" altLang="en-US" sz="1400" b="1" dirty="0">
                  <a:ln>
                    <a:solidFill>
                      <a:schemeClr val="accent1">
                        <a:alpha val="0"/>
                      </a:schemeClr>
                    </a:solidFill>
                  </a:ln>
                  <a:solidFill>
                    <a:srgbClr val="002060"/>
                  </a:solidFill>
                  <a:latin typeface="+mn-ea"/>
                </a:rPr>
                <a:t> </a:t>
              </a:r>
              <a:r>
                <a:rPr lang="en-US" altLang="ko-KR" sz="1400" b="1" dirty="0">
                  <a:ln>
                    <a:solidFill>
                      <a:schemeClr val="accent1">
                        <a:alpha val="0"/>
                      </a:schemeClr>
                    </a:solidFill>
                  </a:ln>
                  <a:solidFill>
                    <a:srgbClr val="002060"/>
                  </a:solidFill>
                  <a:latin typeface="+mn-ea"/>
                </a:rPr>
                <a:t>POSCO</a:t>
              </a:r>
              <a:r>
                <a:rPr lang="ko-KR" altLang="en-US" sz="1400" b="1" dirty="0">
                  <a:ln>
                    <a:solidFill>
                      <a:schemeClr val="accent1">
                        <a:alpha val="0"/>
                      </a:schemeClr>
                    </a:solidFill>
                  </a:ln>
                  <a:solidFill>
                    <a:srgbClr val="002060"/>
                  </a:solidFill>
                  <a:latin typeface="+mn-ea"/>
                </a:rPr>
                <a:t> </a:t>
              </a:r>
              <a:r>
                <a:rPr lang="en-US" altLang="ko-KR" sz="1400" b="1" dirty="0">
                  <a:ln>
                    <a:solidFill>
                      <a:schemeClr val="accent1">
                        <a:alpha val="0"/>
                      </a:schemeClr>
                    </a:solidFill>
                  </a:ln>
                  <a:solidFill>
                    <a:srgbClr val="002060"/>
                  </a:solidFill>
                  <a:latin typeface="+mn-ea"/>
                </a:rPr>
                <a:t>Sales Order List</a:t>
              </a:r>
              <a:endParaRPr lang="en-US" sz="1400" b="1" dirty="0">
                <a:solidFill>
                  <a:srgbClr val="002060"/>
                </a:solidFill>
              </a:endParaRP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Sales Order Fulfillment Monitoring</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3.1 Order/Production Status Tracking </a:t>
              </a:r>
              <a:endParaRPr lang="en-US" sz="1400" b="1" dirty="0">
                <a:solidFill>
                  <a:srgbClr val="002060"/>
                </a:solidFill>
              </a:endParaRPr>
            </a:p>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rPr>
                <a:t>Delivery &amp; Shipment Status Monitoring</a:t>
              </a:r>
              <a:br>
                <a:rPr lang="en-US" altLang="ko-KR" sz="1600" b="1" dirty="0">
                  <a:ln>
                    <a:solidFill>
                      <a:schemeClr val="accent1">
                        <a:alpha val="0"/>
                      </a:schemeClr>
                    </a:solidFill>
                  </a:ln>
                  <a:solidFill>
                    <a:srgbClr val="002060"/>
                  </a:solidFill>
                  <a:latin typeface="+mn-ea"/>
                </a:rPr>
              </a:br>
              <a:r>
                <a:rPr lang="en-US" altLang="ko-KR" sz="1400" b="1" dirty="0">
                  <a:ln>
                    <a:solidFill>
                      <a:schemeClr val="accent1">
                        <a:alpha val="0"/>
                      </a:schemeClr>
                    </a:solidFill>
                  </a:ln>
                  <a:solidFill>
                    <a:srgbClr val="002060"/>
                  </a:solidFill>
                  <a:latin typeface="+mn-ea"/>
                </a:rPr>
                <a:t>4.1 Delivery and Shipment Status</a:t>
              </a:r>
              <a:r>
                <a:rPr lang="ko-KR" altLang="en-US" sz="1400" b="1" dirty="0">
                  <a:ln>
                    <a:solidFill>
                      <a:schemeClr val="accent1">
                        <a:alpha val="0"/>
                      </a:schemeClr>
                    </a:solidFill>
                  </a:ln>
                  <a:solidFill>
                    <a:srgbClr val="002060"/>
                  </a:solidFill>
                  <a:latin typeface="+mn-ea"/>
                </a:rPr>
                <a:t> </a:t>
              </a:r>
              <a:r>
                <a:rPr lang="en-US" altLang="ko-KR" sz="1400" b="1" dirty="0">
                  <a:ln>
                    <a:solidFill>
                      <a:schemeClr val="accent1">
                        <a:alpha val="0"/>
                      </a:schemeClr>
                    </a:solidFill>
                  </a:ln>
                  <a:solidFill>
                    <a:srgbClr val="002060"/>
                  </a:solidFill>
                  <a:latin typeface="+mn-ea"/>
                </a:rPr>
                <a:t>Overview </a:t>
              </a:r>
              <a:endParaRPr lang="en-US" altLang="ko-KR" sz="1600" b="1" dirty="0">
                <a:ln>
                  <a:solidFill>
                    <a:schemeClr val="accent1">
                      <a:alpha val="0"/>
                    </a:schemeClr>
                  </a:solidFill>
                </a:ln>
                <a:solidFill>
                  <a:srgbClr val="002060"/>
                </a:solidFill>
                <a:latin typeface="+mn-ea"/>
              </a:endParaRPr>
            </a:p>
          </p:txBody>
        </p:sp>
      </p:grpSp>
      <p:sp>
        <p:nvSpPr>
          <p:cNvPr id="3" name="실행 단추: 앞으로 또는 다음으로 이동 2">
            <a:hlinkClick r:id="rId3" action="ppaction://hlinksldjump"/>
            <a:extLst>
              <a:ext uri="{FF2B5EF4-FFF2-40B4-BE49-F238E27FC236}">
                <a16:creationId xmlns:a16="http://schemas.microsoft.com/office/drawing/2014/main" id="{5873248D-A2F9-E773-BF52-43D503F00BDA}"/>
              </a:ext>
            </a:extLst>
          </p:cNvPr>
          <p:cNvSpPr/>
          <p:nvPr/>
        </p:nvSpPr>
        <p:spPr bwMode="auto">
          <a:xfrm>
            <a:off x="1585598" y="3429000"/>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실행 단추: 앞으로 또는 다음으로 이동 3">
            <a:hlinkClick r:id="rId4" action="ppaction://hlinksldjump"/>
            <a:extLst>
              <a:ext uri="{FF2B5EF4-FFF2-40B4-BE49-F238E27FC236}">
                <a16:creationId xmlns:a16="http://schemas.microsoft.com/office/drawing/2014/main" id="{4BF534BA-98F2-3B30-12D7-EEB28CF7273D}"/>
              </a:ext>
            </a:extLst>
          </p:cNvPr>
          <p:cNvSpPr/>
          <p:nvPr/>
        </p:nvSpPr>
        <p:spPr bwMode="auto">
          <a:xfrm>
            <a:off x="1585598" y="165575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5" name="실행 단추: 앞으로 또는 다음으로 이동 4">
            <a:hlinkClick r:id="rId5" action="ppaction://hlinksldjump"/>
            <a:extLst>
              <a:ext uri="{FF2B5EF4-FFF2-40B4-BE49-F238E27FC236}">
                <a16:creationId xmlns:a16="http://schemas.microsoft.com/office/drawing/2014/main" id="{9735750C-FBCC-B7B8-BB6C-F9780CCEC7CC}"/>
              </a:ext>
            </a:extLst>
          </p:cNvPr>
          <p:cNvSpPr/>
          <p:nvPr/>
        </p:nvSpPr>
        <p:spPr bwMode="auto">
          <a:xfrm>
            <a:off x="1584796" y="4140861"/>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실행 단추: 앞으로 또는 다음으로 이동 5">
            <a:hlinkClick r:id="rId6" action="ppaction://hlinksldjump"/>
            <a:extLst>
              <a:ext uri="{FF2B5EF4-FFF2-40B4-BE49-F238E27FC236}">
                <a16:creationId xmlns:a16="http://schemas.microsoft.com/office/drawing/2014/main" id="{BE85F12E-BC89-1B7D-E3A9-A255E6E4D9E8}"/>
              </a:ext>
            </a:extLst>
          </p:cNvPr>
          <p:cNvSpPr/>
          <p:nvPr/>
        </p:nvSpPr>
        <p:spPr bwMode="auto">
          <a:xfrm>
            <a:off x="1584796" y="4823510"/>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실행 단추: 앞으로 또는 다음으로 이동 7">
            <a:hlinkClick r:id="rId7" action="ppaction://hlinksldjump"/>
            <a:extLst>
              <a:ext uri="{FF2B5EF4-FFF2-40B4-BE49-F238E27FC236}">
                <a16:creationId xmlns:a16="http://schemas.microsoft.com/office/drawing/2014/main" id="{A98FFDD9-645E-AC85-7B5E-C9B92DB83895}"/>
              </a:ext>
            </a:extLst>
          </p:cNvPr>
          <p:cNvSpPr/>
          <p:nvPr/>
        </p:nvSpPr>
        <p:spPr bwMode="auto">
          <a:xfrm>
            <a:off x="1584796" y="5513779"/>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01696057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D952-F1E7-F10F-4D5B-11F51B261ED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81F42D6-BF40-452E-5413-00246394DF4F}"/>
              </a:ext>
            </a:extLst>
          </p:cNvPr>
          <p:cNvSpPr>
            <a:spLocks noGrp="1"/>
          </p:cNvSpPr>
          <p:nvPr>
            <p:ph type="title"/>
          </p:nvPr>
        </p:nvSpPr>
        <p:spPr>
          <a:xfrm>
            <a:off x="242888" y="404118"/>
            <a:ext cx="1909625" cy="307777"/>
          </a:xfrm>
        </p:spPr>
        <p:txBody>
          <a:bodyPr>
            <a:scene3d>
              <a:camera prst="orthographicFront"/>
              <a:lightRig rig="threePt" dir="t"/>
            </a:scene3d>
            <a:sp3d>
              <a:bevelT w="0" h="0"/>
            </a:sp3d>
          </a:bodyPr>
          <a:lstStyle/>
          <a:p>
            <a:r>
              <a:rPr lang="en-US" altLang="ko-KR" spc="-70" dirty="0" err="1"/>
              <a:t>Contents_</a:t>
            </a:r>
            <a:r>
              <a:rPr lang="en-US" altLang="ko-KR" dirty="0" err="1"/>
              <a:t>Mobile</a:t>
            </a:r>
            <a:endParaRPr lang="en-US" altLang="ko-KR" spc="-70" dirty="0"/>
          </a:p>
        </p:txBody>
      </p:sp>
      <p:grpSp>
        <p:nvGrpSpPr>
          <p:cNvPr id="13" name="그룹 12">
            <a:extLst>
              <a:ext uri="{FF2B5EF4-FFF2-40B4-BE49-F238E27FC236}">
                <a16:creationId xmlns:a16="http://schemas.microsoft.com/office/drawing/2014/main" id="{9137076F-00F5-0469-11BE-995E052B06A5}"/>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DEE457B9-5ECC-9BF4-442F-BF56BAD1E183}"/>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3</a:t>
              </a:r>
              <a:endParaRPr lang="ko-KR" altLang="en-US" sz="1400" b="1" dirty="0">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880ED997-0657-C648-C704-2FAE78F21112}"/>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5215833-2146-73F4-9FB6-47C0EC2F6A3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Reporting &amp; Performance</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41F4291E-974E-4F98-9272-D042907B539E}"/>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Delivery Performance Report</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a:t>
              </a:r>
              <a:r>
                <a:rPr lang="en-US" sz="1400" b="1" dirty="0">
                  <a:solidFill>
                    <a:srgbClr val="002060"/>
                  </a:solidFill>
                </a:rPr>
                <a:t>Monthly Delivery Performance Report</a:t>
              </a:r>
              <a:br>
                <a:rPr lang="en-US" sz="1400" b="1" dirty="0">
                  <a:solidFill>
                    <a:srgbClr val="002060"/>
                  </a:solidFill>
                </a:rPr>
              </a:br>
              <a:r>
                <a:rPr lang="en-US" altLang="ko-KR" sz="1400" b="1" dirty="0">
                  <a:ln>
                    <a:solidFill>
                      <a:schemeClr val="accent1">
                        <a:alpha val="0"/>
                      </a:schemeClr>
                    </a:solidFill>
                  </a:ln>
                  <a:solidFill>
                    <a:srgbClr val="002060"/>
                  </a:solidFill>
                  <a:latin typeface="+mn-ea"/>
                  <a:ea typeface="+mn-ea"/>
                </a:rPr>
                <a:t>1.2 Delivery</a:t>
              </a:r>
              <a:r>
                <a:rPr lang="en-US" sz="1400" b="1" dirty="0">
                  <a:solidFill>
                    <a:srgbClr val="002060"/>
                  </a:solidFill>
                </a:rPr>
                <a:t> Performance </a:t>
              </a:r>
              <a:r>
                <a:rPr lang="en-US" altLang="ko-KR" sz="1400" b="1" dirty="0">
                  <a:solidFill>
                    <a:srgbClr val="002060"/>
                  </a:solidFill>
                </a:rPr>
                <a:t>Report</a:t>
              </a:r>
              <a:endParaRPr lang="ko-KR" altLang="en-US" sz="1400" b="1" dirty="0">
                <a:ln>
                  <a:solidFill>
                    <a:schemeClr val="accent1">
                      <a:alpha val="0"/>
                    </a:schemeClr>
                  </a:solidFill>
                </a:ln>
                <a:solidFill>
                  <a:srgbClr val="002060"/>
                </a:solidFill>
                <a:latin typeface="+mn-ea"/>
                <a:ea typeface="+mn-ea"/>
              </a:endParaRPr>
            </a:p>
          </p:txBody>
        </p:sp>
      </p:grpSp>
      <p:grpSp>
        <p:nvGrpSpPr>
          <p:cNvPr id="3" name="그룹 2">
            <a:extLst>
              <a:ext uri="{FF2B5EF4-FFF2-40B4-BE49-F238E27FC236}">
                <a16:creationId xmlns:a16="http://schemas.microsoft.com/office/drawing/2014/main" id="{524304DC-A586-4EE6-8899-50AE9C8F6ABD}"/>
              </a:ext>
            </a:extLst>
          </p:cNvPr>
          <p:cNvGrpSpPr/>
          <p:nvPr/>
        </p:nvGrpSpPr>
        <p:grpSpPr>
          <a:xfrm>
            <a:off x="242888" y="2866504"/>
            <a:ext cx="6120000" cy="873541"/>
            <a:chOff x="242888" y="1360202"/>
            <a:chExt cx="6120000" cy="873541"/>
          </a:xfrm>
        </p:grpSpPr>
        <p:sp>
          <p:nvSpPr>
            <p:cNvPr id="4" name="화살표: 오각형 3">
              <a:extLst>
                <a:ext uri="{FF2B5EF4-FFF2-40B4-BE49-F238E27FC236}">
                  <a16:creationId xmlns:a16="http://schemas.microsoft.com/office/drawing/2014/main" id="{1E1B2F75-B1AF-01C3-BA79-5BF994A9889B}"/>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4</a:t>
              </a:r>
              <a:endParaRPr lang="ko-KR" altLang="en-US" sz="1400" b="1" dirty="0">
                <a:ln>
                  <a:solidFill>
                    <a:schemeClr val="accent1">
                      <a:alpha val="0"/>
                    </a:schemeClr>
                  </a:solidFill>
                </a:ln>
                <a:solidFill>
                  <a:schemeClr val="bg1"/>
                </a:solidFill>
                <a:latin typeface="+mn-ea"/>
                <a:ea typeface="+mn-ea"/>
              </a:endParaRPr>
            </a:p>
          </p:txBody>
        </p:sp>
        <p:cxnSp>
          <p:nvCxnSpPr>
            <p:cNvPr id="5" name="직선 연결선 4">
              <a:extLst>
                <a:ext uri="{FF2B5EF4-FFF2-40B4-BE49-F238E27FC236}">
                  <a16:creationId xmlns:a16="http://schemas.microsoft.com/office/drawing/2014/main" id="{1EA7CE83-89E5-835C-EEF0-BEFBCCB40BAB}"/>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사각형: 둥근 모서리 5">
              <a:extLst>
                <a:ext uri="{FF2B5EF4-FFF2-40B4-BE49-F238E27FC236}">
                  <a16:creationId xmlns:a16="http://schemas.microsoft.com/office/drawing/2014/main" id="{28DD6538-9F3B-831B-76EC-EA21B56A94CF}"/>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User Role Assignment for Sales Order Mgmt.</a:t>
              </a:r>
              <a:endParaRPr lang="ko-KR" altLang="en-US" sz="1800" b="1" dirty="0">
                <a:ln>
                  <a:solidFill>
                    <a:schemeClr val="accent1">
                      <a:alpha val="0"/>
                    </a:schemeClr>
                  </a:solidFill>
                </a:ln>
                <a:solidFill>
                  <a:srgbClr val="002060"/>
                </a:solidFill>
                <a:latin typeface="+mn-ea"/>
                <a:ea typeface="+mn-ea"/>
              </a:endParaRPr>
            </a:p>
          </p:txBody>
        </p:sp>
        <p:sp>
          <p:nvSpPr>
            <p:cNvPr id="8" name="사각형: 둥근 모서리 7">
              <a:extLst>
                <a:ext uri="{FF2B5EF4-FFF2-40B4-BE49-F238E27FC236}">
                  <a16:creationId xmlns:a16="http://schemas.microsoft.com/office/drawing/2014/main" id="{44570292-56BF-D4EB-8803-59FFAB11BB32}"/>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sz="1600" b="1" dirty="0">
                  <a:solidFill>
                    <a:srgbClr val="002060"/>
                  </a:solidFill>
                </a:rPr>
                <a:t>POSCO Manager Identification Control</a:t>
              </a:r>
              <a:r>
                <a:rPr lang="ko-KR" altLang="en-US" sz="1600" b="1" dirty="0">
                  <a:ln>
                    <a:solidFill>
                      <a:schemeClr val="accent1">
                        <a:alpha val="0"/>
                      </a:schemeClr>
                    </a:solidFill>
                  </a:ln>
                  <a:solidFill>
                    <a:srgbClr val="002060"/>
                  </a:solidFill>
                  <a:latin typeface="+mn-ea"/>
                  <a:ea typeface="+mn-ea"/>
                </a:rPr>
                <a:t> </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Order Owner Mapping</a:t>
              </a:r>
              <a:endParaRPr lang="en-US" sz="1400" b="1" dirty="0">
                <a:solidFill>
                  <a:srgbClr val="002060"/>
                </a:solidFill>
              </a:endParaRPr>
            </a:p>
          </p:txBody>
        </p:sp>
      </p:grpSp>
      <p:sp>
        <p:nvSpPr>
          <p:cNvPr id="9" name="실행 단추: 앞으로 또는 다음으로 이동 8">
            <a:hlinkClick r:id="rId3" action="ppaction://hlinksldjump"/>
            <a:extLst>
              <a:ext uri="{FF2B5EF4-FFF2-40B4-BE49-F238E27FC236}">
                <a16:creationId xmlns:a16="http://schemas.microsoft.com/office/drawing/2014/main" id="{86A314B7-8BC0-B14B-A6A9-99EFA32AB217}"/>
              </a:ext>
            </a:extLst>
          </p:cNvPr>
          <p:cNvSpPr/>
          <p:nvPr/>
        </p:nvSpPr>
        <p:spPr bwMode="auto">
          <a:xfrm>
            <a:off x="1585598" y="1656408"/>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실행 단추: 앞으로 또는 다음으로 이동 13">
            <a:hlinkClick r:id="rId4" action="ppaction://hlinksldjump"/>
            <a:extLst>
              <a:ext uri="{FF2B5EF4-FFF2-40B4-BE49-F238E27FC236}">
                <a16:creationId xmlns:a16="http://schemas.microsoft.com/office/drawing/2014/main" id="{8A24A3FB-9890-D7F1-971A-93F367694D82}"/>
              </a:ext>
            </a:extLst>
          </p:cNvPr>
          <p:cNvSpPr/>
          <p:nvPr/>
        </p:nvSpPr>
        <p:spPr bwMode="auto">
          <a:xfrm>
            <a:off x="1585598" y="3453535"/>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876646138"/>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02AB5-155B-375A-5F9E-6B3338A00C2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B26992F-7CE7-7EC4-B203-7FDA1E4C4F5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Credit Management</a:t>
            </a:r>
          </a:p>
        </p:txBody>
      </p:sp>
      <p:graphicFrame>
        <p:nvGraphicFramePr>
          <p:cNvPr id="17" name="표 16">
            <a:extLst>
              <a:ext uri="{FF2B5EF4-FFF2-40B4-BE49-F238E27FC236}">
                <a16:creationId xmlns:a16="http://schemas.microsoft.com/office/drawing/2014/main" id="{D3158790-5CCE-ED8A-B704-BFB6D6F2D353}"/>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ln>
                            <a:solidFill>
                              <a:schemeClr val="accent1">
                                <a:alpha val="0"/>
                              </a:schemeClr>
                            </a:solidFill>
                          </a:ln>
                          <a:solidFill>
                            <a:schemeClr val="tx1"/>
                          </a:solidFill>
                          <a:latin typeface="+mn-ea"/>
                          <a:ea typeface="+mn-ea"/>
                        </a:rPr>
                        <a:t>Credit </a:t>
                      </a:r>
                      <a:r>
                        <a:rPr lang="en-US" altLang="ko-KR" sz="1200" b="1" dirty="0">
                          <a:ln>
                            <a:solidFill>
                              <a:schemeClr val="accent1">
                                <a:alpha val="0"/>
                              </a:schemeClr>
                            </a:solidFill>
                          </a:ln>
                          <a:solidFill>
                            <a:schemeClr val="tx1"/>
                          </a:solidFill>
                          <a:latin typeface="+mn-ea"/>
                        </a:rPr>
                        <a:t>Information Overview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1.1 </a:t>
                      </a:r>
                      <a:r>
                        <a:rPr lang="en-US" sz="1200" b="1" dirty="0">
                          <a:ln>
                            <a:solidFill>
                              <a:schemeClr val="accent1">
                                <a:alpha val="0"/>
                              </a:schemeClr>
                            </a:solidFill>
                          </a:ln>
                          <a:solidFill>
                            <a:schemeClr val="tx1"/>
                          </a:solidFill>
                          <a:latin typeface="+mn-ea"/>
                          <a:ea typeface="+mn-ea"/>
                        </a:rPr>
                        <a:t>Customer Credit Information Check</a:t>
                      </a:r>
                      <a:r>
                        <a:rPr lang="en-US" altLang="ko-KR" sz="1200" b="1" dirty="0">
                          <a:ln>
                            <a:solidFill>
                              <a:schemeClr val="accent1">
                                <a:alpha val="0"/>
                              </a:schemeClr>
                            </a:solidFill>
                          </a:ln>
                          <a:solidFill>
                            <a:schemeClr val="tx1"/>
                          </a:solidFill>
                          <a:latin typeface="+mn-ea"/>
                        </a:rPr>
                        <a:t> </a:t>
                      </a:r>
                      <a:r>
                        <a:rPr lang="en-US" altLang="ko-KR" sz="1200" b="1" dirty="0">
                          <a:solidFill>
                            <a:schemeClr val="tx1"/>
                          </a:solidFill>
                        </a:rPr>
                        <a:t>(1/3)</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kumimoji="0" lang="en-US" altLang="ko-KR" sz="1200" b="1" spc="-70" dirty="0"/>
                        <a:t>Credit Management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solidFill>
                            <a:schemeClr val="tx1"/>
                          </a:solidFill>
                        </a:rPr>
                        <a:t>All</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Credit Mgmt. &gt; Credit</a:t>
                      </a:r>
                      <a:r>
                        <a:rPr lang="ko-KR" altLang="en-US" sz="1200" b="1" dirty="0"/>
                        <a:t> </a:t>
                      </a:r>
                      <a:r>
                        <a:rPr lang="en-US" altLang="ko-KR" sz="1200" b="1" dirty="0"/>
                        <a:t>Mgmt. 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781997E-0CDA-0367-CABE-21C30360B2FB}"/>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7EBA6599-6439-0159-8F9B-20298C3FFCD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"Credit Management" menu</a:t>
            </a:r>
            <a:endParaRPr lang="ko-KR" altLang="en-US"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[Search] button using the following criteria</a:t>
            </a:r>
            <a:br>
              <a:rPr lang="en-US" sz="1200" dirty="0"/>
            </a:br>
            <a:r>
              <a:rPr lang="en-US" altLang="ko-KR" sz="1100" dirty="0">
                <a:solidFill>
                  <a:schemeClr val="tx1"/>
                </a:solidFill>
                <a:cs typeface="Arial" panose="020B0604020202020204" pitchFamily="34" charset="0"/>
              </a:rPr>
              <a:t>- Company code, BP code, Account Name</a:t>
            </a:r>
          </a:p>
          <a:p>
            <a:pPr marL="228600" indent="-228600" eaLnBrk="1" hangingPunct="1">
              <a:lnSpc>
                <a:spcPct val="120000"/>
              </a:lnSpc>
              <a:spcAft>
                <a:spcPts val="400"/>
              </a:spcAft>
              <a:buFont typeface="+mj-lt"/>
              <a:buAutoNum type="arabicPeriod"/>
              <a:defRPr/>
            </a:pPr>
            <a:r>
              <a:rPr lang="en-US" altLang="en-US" sz="1200" b="1" dirty="0">
                <a:solidFill>
                  <a:srgbClr val="1F497D">
                    <a:lumMod val="75000"/>
                  </a:srgbClr>
                </a:solidFill>
                <a:cs typeface="Arial" panose="020B0604020202020204" pitchFamily="34" charset="0"/>
              </a:rPr>
              <a:t>View credit usage status by group and collateral composition by customer (Pie Chart)</a:t>
            </a:r>
            <a:br>
              <a:rPr kumimoji="0" lang="en-US" altLang="en-US" sz="1100" b="1" dirty="0">
                <a:solidFill>
                  <a:schemeClr val="tx1"/>
                </a:solidFill>
              </a:rPr>
            </a:br>
            <a:r>
              <a:rPr kumimoji="0" lang="en-US" altLang="ko-KR" sz="1100" dirty="0">
                <a:solidFill>
                  <a:schemeClr val="tx1"/>
                </a:solidFill>
              </a:rPr>
              <a:t>- </a:t>
            </a:r>
            <a:r>
              <a:rPr kumimoji="0" lang="en-US" altLang="en-US" sz="1100" dirty="0">
                <a:solidFill>
                  <a:schemeClr val="tx1"/>
                </a:solidFill>
              </a:rPr>
              <a:t>Credit usage and remaining limit ratio by group </a:t>
            </a:r>
            <a:br>
              <a:rPr kumimoji="0" lang="en-US" altLang="en-US" sz="1100" dirty="0">
                <a:solidFill>
                  <a:schemeClr val="tx1"/>
                </a:solidFill>
              </a:rPr>
            </a:br>
            <a:r>
              <a:rPr kumimoji="0" lang="en-US" altLang="ko-KR" sz="1100" dirty="0">
                <a:solidFill>
                  <a:schemeClr val="tx1"/>
                </a:solidFill>
              </a:rPr>
              <a:t>- </a:t>
            </a:r>
            <a:r>
              <a:rPr kumimoji="0" lang="en-US" altLang="en-US" sz="1100" dirty="0">
                <a:solidFill>
                  <a:schemeClr val="tx1"/>
                </a:solidFill>
              </a:rPr>
              <a:t>On mouse hover: view amount (ratio, %) </a:t>
            </a: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Credit Currency: USD, </a:t>
            </a:r>
            <a:br>
              <a:rPr lang="en-US" altLang="ko-KR" sz="1100" b="1" dirty="0">
                <a:solidFill>
                  <a:srgbClr val="0000FF"/>
                </a:solidFill>
                <a:cs typeface="Arial" panose="020B0604020202020204" pitchFamily="34" charset="0"/>
              </a:rPr>
            </a:br>
            <a:r>
              <a:rPr lang="en-US" altLang="ko-KR" sz="1100" b="1" dirty="0">
                <a:solidFill>
                  <a:srgbClr val="0000FF"/>
                </a:solidFill>
                <a:cs typeface="Arial" panose="020B0604020202020204" pitchFamily="34" charset="0"/>
              </a:rPr>
              <a:t>    Collateral Currency: KRW</a:t>
            </a: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grpSp>
        <p:nvGrpSpPr>
          <p:cNvPr id="3" name="그룹 2">
            <a:extLst>
              <a:ext uri="{FF2B5EF4-FFF2-40B4-BE49-F238E27FC236}">
                <a16:creationId xmlns:a16="http://schemas.microsoft.com/office/drawing/2014/main" id="{25EB412A-A813-D3CD-C3B4-EC55DA90C5C4}"/>
              </a:ext>
            </a:extLst>
          </p:cNvPr>
          <p:cNvGrpSpPr/>
          <p:nvPr/>
        </p:nvGrpSpPr>
        <p:grpSpPr>
          <a:xfrm>
            <a:off x="367893" y="1944141"/>
            <a:ext cx="6012555" cy="4435756"/>
            <a:chOff x="367893" y="1944141"/>
            <a:chExt cx="6012555" cy="4435756"/>
          </a:xfrm>
        </p:grpSpPr>
        <p:pic>
          <p:nvPicPr>
            <p:cNvPr id="13" name="그림 12" descr="텍스트, 스크린샷, 소프트웨어, 컴퓨터 아이콘이(가) 표시된 사진&#10;&#10;AI 생성 콘텐츠는 정확하지 않을 수 있습니다.">
              <a:extLst>
                <a:ext uri="{FF2B5EF4-FFF2-40B4-BE49-F238E27FC236}">
                  <a16:creationId xmlns:a16="http://schemas.microsoft.com/office/drawing/2014/main" id="{FF4748EE-7952-9003-9FA3-EFA92EBC06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7893" y="1954824"/>
              <a:ext cx="1888819" cy="4425073"/>
            </a:xfrm>
            <a:prstGeom prst="rect">
              <a:avLst/>
            </a:prstGeom>
          </p:spPr>
        </p:pic>
        <p:pic>
          <p:nvPicPr>
            <p:cNvPr id="14" name="그림 13" descr="텍스트, 스크린샷, 소프트웨어, 폰트이(가) 표시된 사진&#10;&#10;AI 생성 콘텐츠는 정확하지 않을 수 있습니다.">
              <a:extLst>
                <a:ext uri="{FF2B5EF4-FFF2-40B4-BE49-F238E27FC236}">
                  <a16:creationId xmlns:a16="http://schemas.microsoft.com/office/drawing/2014/main" id="{6FB3D020-5598-081F-E4C2-79BA4AE555E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46955" y="1944141"/>
              <a:ext cx="1932073" cy="4435756"/>
            </a:xfrm>
            <a:prstGeom prst="rect">
              <a:avLst/>
            </a:prstGeom>
          </p:spPr>
        </p:pic>
        <p:pic>
          <p:nvPicPr>
            <p:cNvPr id="15" name="그림 14" descr="텍스트, 스크린샷, 소프트웨어, 폰트이(가) 표시된 사진&#10;&#10;AI 생성 콘텐츠는 정확하지 않을 수 있습니다.">
              <a:extLst>
                <a:ext uri="{FF2B5EF4-FFF2-40B4-BE49-F238E27FC236}">
                  <a16:creationId xmlns:a16="http://schemas.microsoft.com/office/drawing/2014/main" id="{C3A27FB6-DA39-22F7-0DA5-BF9E9FC997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358132" y="1944141"/>
              <a:ext cx="2022316" cy="4435756"/>
            </a:xfrm>
            <a:prstGeom prst="rect">
              <a:avLst/>
            </a:prstGeom>
          </p:spPr>
        </p:pic>
      </p:grpSp>
      <p:sp>
        <p:nvSpPr>
          <p:cNvPr id="19" name="TextBox 18">
            <a:extLst>
              <a:ext uri="{FF2B5EF4-FFF2-40B4-BE49-F238E27FC236}">
                <a16:creationId xmlns:a16="http://schemas.microsoft.com/office/drawing/2014/main" id="{BC994413-452A-99AD-9585-6D95B0BFE913}"/>
              </a:ext>
            </a:extLst>
          </p:cNvPr>
          <p:cNvSpPr txBox="1"/>
          <p:nvPr/>
        </p:nvSpPr>
        <p:spPr>
          <a:xfrm>
            <a:off x="2350493" y="2643035"/>
            <a:ext cx="687980" cy="161866"/>
          </a:xfrm>
          <a:prstGeom prst="rect">
            <a:avLst/>
          </a:prstGeom>
          <a:solidFill>
            <a:schemeClr val="bg1">
              <a:lumMod val="95000"/>
            </a:schemeClr>
          </a:solidFill>
        </p:spPr>
        <p:txBody>
          <a:bodyPr wrap="square" rtlCol="0" anchor="ctr">
            <a:spAutoFit/>
          </a:bodyPr>
          <a:lstStyle/>
          <a:p>
            <a:r>
              <a:rPr lang="en-US" dirty="0">
                <a:solidFill>
                  <a:schemeClr val="tx1"/>
                </a:solidFill>
              </a:rPr>
              <a:t>Credit</a:t>
            </a:r>
          </a:p>
        </p:txBody>
      </p:sp>
      <p:sp>
        <p:nvSpPr>
          <p:cNvPr id="18" name="화살표: 오각형 66">
            <a:extLst>
              <a:ext uri="{FF2B5EF4-FFF2-40B4-BE49-F238E27FC236}">
                <a16:creationId xmlns:a16="http://schemas.microsoft.com/office/drawing/2014/main" id="{8C6CAF7D-A715-41E4-DFAC-FFB4E0DF631C}"/>
              </a:ext>
            </a:extLst>
          </p:cNvPr>
          <p:cNvSpPr/>
          <p:nvPr/>
        </p:nvSpPr>
        <p:spPr bwMode="gray">
          <a:xfrm>
            <a:off x="2335816" y="2627304"/>
            <a:ext cx="564547" cy="19332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B4A523C9-1FE6-512C-83F9-D7D15836462D}"/>
              </a:ext>
            </a:extLst>
          </p:cNvPr>
          <p:cNvSpPr/>
          <p:nvPr/>
        </p:nvSpPr>
        <p:spPr bwMode="auto">
          <a:xfrm>
            <a:off x="2222724" y="248081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0" name="화살표: 오각형 66">
            <a:extLst>
              <a:ext uri="{FF2B5EF4-FFF2-40B4-BE49-F238E27FC236}">
                <a16:creationId xmlns:a16="http://schemas.microsoft.com/office/drawing/2014/main" id="{8D040E9C-6170-B6D6-60CC-22F6742B0138}"/>
              </a:ext>
            </a:extLst>
          </p:cNvPr>
          <p:cNvSpPr/>
          <p:nvPr/>
        </p:nvSpPr>
        <p:spPr bwMode="gray">
          <a:xfrm>
            <a:off x="2379070" y="2920098"/>
            <a:ext cx="1888819" cy="160110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화살표: 오각형 66">
            <a:extLst>
              <a:ext uri="{FF2B5EF4-FFF2-40B4-BE49-F238E27FC236}">
                <a16:creationId xmlns:a16="http://schemas.microsoft.com/office/drawing/2014/main" id="{8DF785F1-B828-39E9-C491-28BC4787F92F}"/>
              </a:ext>
            </a:extLst>
          </p:cNvPr>
          <p:cNvSpPr/>
          <p:nvPr/>
        </p:nvSpPr>
        <p:spPr bwMode="gray">
          <a:xfrm>
            <a:off x="4395927" y="2606811"/>
            <a:ext cx="1984521" cy="321486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41D37912-6DB6-69CE-8700-D825F7EB58DB}"/>
              </a:ext>
            </a:extLst>
          </p:cNvPr>
          <p:cNvSpPr/>
          <p:nvPr/>
        </p:nvSpPr>
        <p:spPr bwMode="auto">
          <a:xfrm>
            <a:off x="2222724" y="284112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3" name="타원 22">
            <a:extLst>
              <a:ext uri="{FF2B5EF4-FFF2-40B4-BE49-F238E27FC236}">
                <a16:creationId xmlns:a16="http://schemas.microsoft.com/office/drawing/2014/main" id="{FE5D1212-3BBE-E6C1-A6E7-CB1BCC587B95}"/>
              </a:ext>
            </a:extLst>
          </p:cNvPr>
          <p:cNvSpPr/>
          <p:nvPr/>
        </p:nvSpPr>
        <p:spPr bwMode="auto">
          <a:xfrm>
            <a:off x="4290167" y="251703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TextBox 23">
            <a:extLst>
              <a:ext uri="{FF2B5EF4-FFF2-40B4-BE49-F238E27FC236}">
                <a16:creationId xmlns:a16="http://schemas.microsoft.com/office/drawing/2014/main" id="{4A7327DB-41E0-4E84-9F67-406F07E8EEC5}"/>
              </a:ext>
            </a:extLst>
          </p:cNvPr>
          <p:cNvSpPr txBox="1"/>
          <p:nvPr/>
        </p:nvSpPr>
        <p:spPr>
          <a:xfrm>
            <a:off x="367893" y="2357700"/>
            <a:ext cx="687980" cy="246221"/>
          </a:xfrm>
          <a:prstGeom prst="rect">
            <a:avLst/>
          </a:prstGeom>
          <a:solidFill>
            <a:srgbClr val="F7F7F7"/>
          </a:solidFill>
        </p:spPr>
        <p:txBody>
          <a:bodyPr wrap="square" rtlCol="0" anchor="ctr">
            <a:spAutoFit/>
          </a:bodyPr>
          <a:lstStyle/>
          <a:p>
            <a:r>
              <a:rPr lang="en-US" sz="1000" b="1" dirty="0">
                <a:solidFill>
                  <a:srgbClr val="0070C0"/>
                </a:solidFill>
              </a:rPr>
              <a:t>Menu</a:t>
            </a:r>
          </a:p>
        </p:txBody>
      </p:sp>
      <p:sp>
        <p:nvSpPr>
          <p:cNvPr id="4" name="TextBox 3">
            <a:extLst>
              <a:ext uri="{FF2B5EF4-FFF2-40B4-BE49-F238E27FC236}">
                <a16:creationId xmlns:a16="http://schemas.microsoft.com/office/drawing/2014/main" id="{575A8D11-052E-DDF7-1EC4-3EF6A38DE094}"/>
              </a:ext>
            </a:extLst>
          </p:cNvPr>
          <p:cNvSpPr txBox="1"/>
          <p:nvPr/>
        </p:nvSpPr>
        <p:spPr>
          <a:xfrm>
            <a:off x="1577546" y="3254577"/>
            <a:ext cx="687980" cy="246221"/>
          </a:xfrm>
          <a:prstGeom prst="rect">
            <a:avLst/>
          </a:prstGeom>
          <a:solidFill>
            <a:schemeClr val="bg1"/>
          </a:solidFill>
        </p:spPr>
        <p:txBody>
          <a:bodyPr wrap="square" rtlCol="0" anchor="ctr">
            <a:spAutoFit/>
          </a:bodyPr>
          <a:lstStyle/>
          <a:p>
            <a:pPr algn="r"/>
            <a:r>
              <a:rPr lang="en-US" altLang="ko-KR" sz="1000" dirty="0">
                <a:solidFill>
                  <a:srgbClr val="0070C0"/>
                </a:solidFill>
              </a:rPr>
              <a:t>Edit</a:t>
            </a:r>
            <a:endParaRPr lang="en-US" sz="1000" dirty="0">
              <a:solidFill>
                <a:srgbClr val="0070C0"/>
              </a:solidFill>
            </a:endParaRPr>
          </a:p>
        </p:txBody>
      </p:sp>
    </p:spTree>
    <p:extLst>
      <p:ext uri="{BB962C8B-B14F-4D97-AF65-F5344CB8AC3E}">
        <p14:creationId xmlns:p14="http://schemas.microsoft.com/office/powerpoint/2010/main" val="50854543"/>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44CD95-A1C3-2555-D93E-0F164D823CA4}"/>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82331718-3FE9-597E-BFF0-086D4E46186C}"/>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Credit Management</a:t>
            </a:r>
          </a:p>
        </p:txBody>
      </p:sp>
      <p:graphicFrame>
        <p:nvGraphicFramePr>
          <p:cNvPr id="17" name="표 16">
            <a:extLst>
              <a:ext uri="{FF2B5EF4-FFF2-40B4-BE49-F238E27FC236}">
                <a16:creationId xmlns:a16="http://schemas.microsoft.com/office/drawing/2014/main" id="{42FBE226-5966-69FA-4FA0-873F63E86B1D}"/>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ln>
                            <a:solidFill>
                              <a:schemeClr val="accent1">
                                <a:alpha val="0"/>
                              </a:schemeClr>
                            </a:solidFill>
                          </a:ln>
                          <a:solidFill>
                            <a:schemeClr val="tx1"/>
                          </a:solidFill>
                          <a:latin typeface="+mn-ea"/>
                          <a:ea typeface="+mn-ea"/>
                        </a:rPr>
                        <a:t>Credit </a:t>
                      </a:r>
                      <a:r>
                        <a:rPr lang="en-US" altLang="ko-KR" sz="1200" b="1" dirty="0">
                          <a:ln>
                            <a:solidFill>
                              <a:schemeClr val="accent1">
                                <a:alpha val="0"/>
                              </a:schemeClr>
                            </a:solidFill>
                          </a:ln>
                          <a:solidFill>
                            <a:schemeClr val="tx1"/>
                          </a:solidFill>
                          <a:latin typeface="+mn-ea"/>
                        </a:rPr>
                        <a:t>Information Overview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1.1 </a:t>
                      </a:r>
                      <a:r>
                        <a:rPr lang="en-US" sz="1200" b="1" dirty="0">
                          <a:ln>
                            <a:solidFill>
                              <a:schemeClr val="accent1">
                                <a:alpha val="0"/>
                              </a:schemeClr>
                            </a:solidFill>
                          </a:ln>
                          <a:solidFill>
                            <a:schemeClr val="tx1"/>
                          </a:solidFill>
                          <a:latin typeface="+mn-ea"/>
                          <a:ea typeface="+mn-ea"/>
                        </a:rPr>
                        <a:t>Customer Credit Information Check</a:t>
                      </a:r>
                      <a:r>
                        <a:rPr lang="en-US" altLang="ko-KR" sz="1200" b="1" dirty="0">
                          <a:ln>
                            <a:solidFill>
                              <a:schemeClr val="accent1">
                                <a:alpha val="0"/>
                              </a:schemeClr>
                            </a:solidFill>
                          </a:ln>
                          <a:solidFill>
                            <a:schemeClr val="tx1"/>
                          </a:solidFill>
                          <a:latin typeface="+mn-ea"/>
                        </a:rPr>
                        <a:t> </a:t>
                      </a:r>
                      <a:r>
                        <a:rPr lang="en-US" altLang="ko-KR" sz="1200" b="1" dirty="0">
                          <a:solidFill>
                            <a:schemeClr val="tx1"/>
                          </a:solidFill>
                        </a:rPr>
                        <a:t>(2/3)</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kumimoji="0" lang="en-US" altLang="ko-KR" sz="1200" b="1" spc="-70" dirty="0"/>
                        <a:t>Credit Management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solidFill>
                            <a:schemeClr val="tx1"/>
                          </a:solidFill>
                        </a:rPr>
                        <a:t>All</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Credit Mgmt. &gt; Credit</a:t>
                      </a:r>
                      <a:r>
                        <a:rPr lang="ko-KR" altLang="en-US" sz="1200" b="1" dirty="0"/>
                        <a:t> </a:t>
                      </a:r>
                      <a:r>
                        <a:rPr lang="en-US" altLang="ko-KR" sz="1200" b="1" dirty="0"/>
                        <a:t>Mgmt. 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9C2E8523-C6C8-7D6C-1E11-F64539E6565C}"/>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967D8F5A-DACB-726B-A48E-F875003E1A9B}"/>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4"/>
              <a:defRPr/>
            </a:pPr>
            <a:r>
              <a:rPr lang="en-US" altLang="en-US" sz="1200" b="1" dirty="0">
                <a:solidFill>
                  <a:srgbClr val="1F497D">
                    <a:lumMod val="75000"/>
                  </a:srgbClr>
                </a:solidFill>
                <a:cs typeface="Arial" panose="020B0604020202020204" pitchFamily="34" charset="0"/>
              </a:rPr>
              <a:t>View detailed information based on search criteria:</a:t>
            </a:r>
            <a:br>
              <a:rPr kumimoji="0" lang="en-US" altLang="en-US" sz="1100" b="1" dirty="0">
                <a:solidFill>
                  <a:schemeClr val="tx1"/>
                </a:solidFill>
              </a:rPr>
            </a:br>
            <a:r>
              <a:rPr kumimoji="0" lang="en-US" altLang="ko-KR" sz="1100" dirty="0">
                <a:solidFill>
                  <a:schemeClr val="tx1"/>
                </a:solidFill>
              </a:rPr>
              <a:t>- Total Credit Limit, </a:t>
            </a:r>
            <a:r>
              <a:rPr kumimoji="0" lang="en-US" altLang="ko-KR" sz="1100" dirty="0" err="1">
                <a:solidFill>
                  <a:schemeClr val="tx1"/>
                </a:solidFill>
              </a:rPr>
              <a:t>Iusurance</a:t>
            </a:r>
            <a:r>
              <a:rPr kumimoji="0" lang="en-US" altLang="ko-KR" sz="1100" dirty="0">
                <a:solidFill>
                  <a:schemeClr val="tx1"/>
                </a:solidFill>
              </a:rPr>
              <a:t> Limit, </a:t>
            </a:r>
            <a:br>
              <a:rPr kumimoji="0" lang="en-US" altLang="ko-KR" sz="1100" dirty="0">
                <a:solidFill>
                  <a:schemeClr val="tx1"/>
                </a:solidFill>
              </a:rPr>
            </a:br>
            <a:r>
              <a:rPr kumimoji="0" lang="en-US" altLang="ko-KR" sz="1100" dirty="0">
                <a:solidFill>
                  <a:schemeClr val="tx1"/>
                </a:solidFill>
              </a:rPr>
              <a:t>   Open orders, …</a:t>
            </a:r>
            <a:endParaRPr kumimoji="0" lang="en-US" altLang="en-US" sz="1100" dirty="0">
              <a:solidFill>
                <a:schemeClr val="tx1"/>
              </a:solidFill>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Credit Currency: USD, </a:t>
            </a:r>
            <a:br>
              <a:rPr lang="en-US" altLang="ko-KR" sz="1100" b="1" dirty="0">
                <a:solidFill>
                  <a:srgbClr val="0000FF"/>
                </a:solidFill>
                <a:cs typeface="Arial" panose="020B0604020202020204" pitchFamily="34" charset="0"/>
              </a:rPr>
            </a:br>
            <a:r>
              <a:rPr lang="en-US" altLang="ko-KR" sz="1100" b="1" dirty="0">
                <a:solidFill>
                  <a:srgbClr val="0000FF"/>
                </a:solidFill>
                <a:cs typeface="Arial" panose="020B0604020202020204" pitchFamily="34" charset="0"/>
              </a:rPr>
              <a:t>    Collateral Currency: KRW</a:t>
            </a: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grpSp>
        <p:nvGrpSpPr>
          <p:cNvPr id="4" name="그룹 3">
            <a:extLst>
              <a:ext uri="{FF2B5EF4-FFF2-40B4-BE49-F238E27FC236}">
                <a16:creationId xmlns:a16="http://schemas.microsoft.com/office/drawing/2014/main" id="{98F29DF9-4A92-B8C9-2E9B-275A57BE8E12}"/>
              </a:ext>
            </a:extLst>
          </p:cNvPr>
          <p:cNvGrpSpPr/>
          <p:nvPr/>
        </p:nvGrpSpPr>
        <p:grpSpPr>
          <a:xfrm>
            <a:off x="327827" y="1924320"/>
            <a:ext cx="6081665" cy="4428001"/>
            <a:chOff x="327827" y="1924320"/>
            <a:chExt cx="6081665" cy="4428001"/>
          </a:xfrm>
        </p:grpSpPr>
        <p:pic>
          <p:nvPicPr>
            <p:cNvPr id="7" name="그림 6" descr="텍스트, 스크린샷, 소프트웨어, 폰트이(가) 표시된 사진&#10;&#10;AI 생성 콘텐츠는 정확하지 않을 수 있습니다.">
              <a:extLst>
                <a:ext uri="{FF2B5EF4-FFF2-40B4-BE49-F238E27FC236}">
                  <a16:creationId xmlns:a16="http://schemas.microsoft.com/office/drawing/2014/main" id="{2917FC98-49D6-F988-D524-A1202FBF3C2F}"/>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27827" y="1924321"/>
              <a:ext cx="2001869" cy="4428000"/>
            </a:xfrm>
            <a:prstGeom prst="rect">
              <a:avLst/>
            </a:prstGeom>
          </p:spPr>
        </p:pic>
        <p:pic>
          <p:nvPicPr>
            <p:cNvPr id="8" name="그림 7" descr="텍스트, 스크린샷, 소프트웨어, 폰트이(가) 표시된 사진&#10;&#10;AI 생성 콘텐츠는 정확하지 않을 수 있습니다.">
              <a:extLst>
                <a:ext uri="{FF2B5EF4-FFF2-40B4-BE49-F238E27FC236}">
                  <a16:creationId xmlns:a16="http://schemas.microsoft.com/office/drawing/2014/main" id="{3C54888C-114D-A21F-BF9A-A36832171BDB}"/>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0979" y="1924320"/>
              <a:ext cx="1958613" cy="4428001"/>
            </a:xfrm>
            <a:prstGeom prst="rect">
              <a:avLst/>
            </a:prstGeom>
          </p:spPr>
        </p:pic>
        <p:pic>
          <p:nvPicPr>
            <p:cNvPr id="10" name="그림 9" descr="텍스트, 스크린샷, 소프트웨어, 폰트이(가) 표시된 사진&#10;&#10;AI 생성 콘텐츠는 정확하지 않을 수 있습니다.">
              <a:extLst>
                <a:ext uri="{FF2B5EF4-FFF2-40B4-BE49-F238E27FC236}">
                  <a16:creationId xmlns:a16="http://schemas.microsoft.com/office/drawing/2014/main" id="{2D533809-8429-6E0E-2293-12A698AA043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50878" y="1924320"/>
              <a:ext cx="1958614" cy="4428000"/>
            </a:xfrm>
            <a:prstGeom prst="rect">
              <a:avLst/>
            </a:prstGeom>
          </p:spPr>
        </p:pic>
      </p:grpSp>
      <p:sp>
        <p:nvSpPr>
          <p:cNvPr id="16" name="화살표: 오각형 66">
            <a:extLst>
              <a:ext uri="{FF2B5EF4-FFF2-40B4-BE49-F238E27FC236}">
                <a16:creationId xmlns:a16="http://schemas.microsoft.com/office/drawing/2014/main" id="{E443C4C2-14B0-DE79-8194-1B31666C3066}"/>
              </a:ext>
            </a:extLst>
          </p:cNvPr>
          <p:cNvSpPr/>
          <p:nvPr/>
        </p:nvSpPr>
        <p:spPr bwMode="gray">
          <a:xfrm>
            <a:off x="2420259" y="2613441"/>
            <a:ext cx="1940376" cy="314900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화살표: 오각형 66">
            <a:extLst>
              <a:ext uri="{FF2B5EF4-FFF2-40B4-BE49-F238E27FC236}">
                <a16:creationId xmlns:a16="http://schemas.microsoft.com/office/drawing/2014/main" id="{8D6E6073-CD3E-2AAF-CAE2-254842F7C9B9}"/>
              </a:ext>
            </a:extLst>
          </p:cNvPr>
          <p:cNvSpPr/>
          <p:nvPr/>
        </p:nvSpPr>
        <p:spPr bwMode="gray">
          <a:xfrm>
            <a:off x="4459997" y="2613441"/>
            <a:ext cx="1940376" cy="314900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7314904A-FF3D-B125-58AF-546AB4B4C99A}"/>
              </a:ext>
            </a:extLst>
          </p:cNvPr>
          <p:cNvSpPr/>
          <p:nvPr/>
        </p:nvSpPr>
        <p:spPr bwMode="auto">
          <a:xfrm>
            <a:off x="2289619" y="249280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00543319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A494-9EA7-069C-401E-9D8F3071C72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18BEA62-99ED-AC62-AB70-7F17997444C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Credit Management</a:t>
            </a:r>
          </a:p>
        </p:txBody>
      </p:sp>
      <p:sp>
        <p:nvSpPr>
          <p:cNvPr id="5" name="직사각형 4">
            <a:extLst>
              <a:ext uri="{FF2B5EF4-FFF2-40B4-BE49-F238E27FC236}">
                <a16:creationId xmlns:a16="http://schemas.microsoft.com/office/drawing/2014/main" id="{76D5CE70-6578-577C-6126-0FEE5F91407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직사각형 10">
            <a:extLst>
              <a:ext uri="{FF2B5EF4-FFF2-40B4-BE49-F238E27FC236}">
                <a16:creationId xmlns:a16="http://schemas.microsoft.com/office/drawing/2014/main" id="{E2C49AD8-30E1-94DD-DCDC-0B94AB890B6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Click the [View </a:t>
            </a:r>
            <a:r>
              <a:rPr lang="en-US" altLang="ko-KR" sz="1200" b="1" dirty="0">
                <a:solidFill>
                  <a:srgbClr val="1F497D">
                    <a:lumMod val="75000"/>
                  </a:srgbClr>
                </a:solidFill>
                <a:cs typeface="Arial" panose="020B0604020202020204" pitchFamily="34" charset="0"/>
              </a:rPr>
              <a:t>Detail</a:t>
            </a:r>
            <a:r>
              <a:rPr lang="en-US" sz="1200" b="1" dirty="0">
                <a:solidFill>
                  <a:srgbClr val="1F497D">
                    <a:lumMod val="75000"/>
                  </a:srgbClr>
                </a:solidFill>
                <a:cs typeface="Arial" panose="020B0604020202020204" pitchFamily="34" charset="0"/>
              </a:rPr>
              <a:t>] button in the Group-Level Credit Usage section.</a:t>
            </a:r>
            <a:br>
              <a:rPr lang="en-US" altLang="ko-KR" sz="1200" b="1" dirty="0">
                <a:solidFill>
                  <a:srgbClr val="1F497D">
                    <a:lumMod val="75000"/>
                  </a:srgbClr>
                </a:solidFill>
                <a:cs typeface="Arial" panose="020B0604020202020204" pitchFamily="34" charset="0"/>
              </a:rPr>
            </a:br>
            <a:r>
              <a:rPr lang="en-US" sz="1100" dirty="0">
                <a:solidFill>
                  <a:srgbClr val="0000FF"/>
                </a:solidFill>
                <a:cs typeface="Arial" panose="020B0604020202020204" pitchFamily="34" charset="0"/>
              </a:rPr>
              <a:t>※ Detailed view is only available when the user's company code matches.</a:t>
            </a:r>
          </a:p>
          <a:p>
            <a:pPr marL="228600" lvl="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View detailed credit usage amounts based on credit group, type, and due date</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Filter by Group</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Type: A/R, Nego(Factoring), Open billing</a:t>
            </a:r>
            <a:br>
              <a:rPr lang="en-US" altLang="ko-KR" sz="1100" dirty="0">
                <a:solidFill>
                  <a:schemeClr val="tx1"/>
                </a:solidFill>
                <a:cs typeface="Arial" panose="020B0604020202020204" pitchFamily="34" charset="0"/>
              </a:rPr>
            </a:br>
            <a:r>
              <a:rPr lang="en-US" altLang="ko-KR" sz="1100" dirty="0">
                <a:solidFill>
                  <a:srgbClr val="0000FF"/>
                </a:solidFill>
                <a:cs typeface="Arial" panose="020B0604020202020204" pitchFamily="34" charset="0"/>
              </a:rPr>
              <a:t>※ </a:t>
            </a:r>
            <a:r>
              <a:rPr lang="en-US" sz="1100" dirty="0">
                <a:solidFill>
                  <a:srgbClr val="0000FF"/>
                </a:solidFill>
                <a:cs typeface="Arial" panose="020B0604020202020204" pitchFamily="34" charset="0"/>
              </a:rPr>
              <a:t>Prepayments and LC are not included in the Group-Level Credit Usage section.</a:t>
            </a:r>
            <a:endParaRPr lang="en-US" altLang="ko-KR" sz="1100" dirty="0">
              <a:solidFill>
                <a:srgbClr val="0000FF"/>
              </a:solidFill>
              <a:cs typeface="Arial" panose="020B0604020202020204" pitchFamily="34" charset="0"/>
            </a:endParaRPr>
          </a:p>
        </p:txBody>
      </p:sp>
      <p:graphicFrame>
        <p:nvGraphicFramePr>
          <p:cNvPr id="6" name="표 5">
            <a:extLst>
              <a:ext uri="{FF2B5EF4-FFF2-40B4-BE49-F238E27FC236}">
                <a16:creationId xmlns:a16="http://schemas.microsoft.com/office/drawing/2014/main" id="{4BBED6E9-16A1-ABD5-E544-8FD316EF7D81}"/>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ln>
                            <a:solidFill>
                              <a:schemeClr val="accent1">
                                <a:alpha val="0"/>
                              </a:schemeClr>
                            </a:solidFill>
                          </a:ln>
                          <a:solidFill>
                            <a:schemeClr val="tx1"/>
                          </a:solidFill>
                          <a:latin typeface="+mn-ea"/>
                          <a:ea typeface="+mn-ea"/>
                        </a:rPr>
                        <a:t>Credit </a:t>
                      </a:r>
                      <a:r>
                        <a:rPr lang="en-US" altLang="ko-KR" sz="1200" b="1" dirty="0">
                          <a:ln>
                            <a:solidFill>
                              <a:schemeClr val="accent1">
                                <a:alpha val="0"/>
                              </a:schemeClr>
                            </a:solidFill>
                          </a:ln>
                          <a:solidFill>
                            <a:schemeClr val="tx1"/>
                          </a:solidFill>
                          <a:latin typeface="+mn-ea"/>
                        </a:rPr>
                        <a:t>Information Overview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1.1 </a:t>
                      </a:r>
                      <a:r>
                        <a:rPr lang="en-US" sz="1200" b="1" dirty="0">
                          <a:ln>
                            <a:solidFill>
                              <a:schemeClr val="accent1">
                                <a:alpha val="0"/>
                              </a:schemeClr>
                            </a:solidFill>
                          </a:ln>
                          <a:solidFill>
                            <a:schemeClr val="tx1"/>
                          </a:solidFill>
                          <a:latin typeface="+mn-ea"/>
                          <a:ea typeface="+mn-ea"/>
                        </a:rPr>
                        <a:t>Customer Credit Information Check</a:t>
                      </a:r>
                      <a:r>
                        <a:rPr lang="en-US" altLang="ko-KR" sz="1200" b="1" dirty="0">
                          <a:ln>
                            <a:solidFill>
                              <a:schemeClr val="accent1">
                                <a:alpha val="0"/>
                              </a:schemeClr>
                            </a:solidFill>
                          </a:ln>
                          <a:solidFill>
                            <a:schemeClr val="tx1"/>
                          </a:solidFill>
                          <a:latin typeface="+mn-ea"/>
                        </a:rPr>
                        <a:t> </a:t>
                      </a:r>
                      <a:r>
                        <a:rPr lang="en-US" altLang="ko-KR" sz="1200" b="1" dirty="0">
                          <a:solidFill>
                            <a:schemeClr val="tx1"/>
                          </a:solidFill>
                        </a:rPr>
                        <a:t>(3/3)</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kumimoji="0" lang="en-US" altLang="ko-KR" sz="1200" b="1" spc="-70" dirty="0"/>
                        <a:t>Credit Management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solidFill>
                            <a:schemeClr val="tx1"/>
                          </a:solidFill>
                        </a:rPr>
                        <a:t>All</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Credit Mgmt. &gt; Credit</a:t>
                      </a:r>
                      <a:r>
                        <a:rPr lang="ko-KR" altLang="en-US" sz="1200" b="1" dirty="0"/>
                        <a:t> </a:t>
                      </a:r>
                      <a:r>
                        <a:rPr lang="en-US" altLang="ko-KR" sz="1200" b="1" dirty="0"/>
                        <a:t>Mgmt. Tab</a:t>
                      </a:r>
                      <a:r>
                        <a:rPr lang="ko-KR" altLang="en-US" sz="1200" b="1" dirty="0"/>
                        <a:t> </a:t>
                      </a:r>
                      <a:r>
                        <a:rPr lang="en-US" altLang="ko-KR" sz="1200" b="1" dirty="0"/>
                        <a:t>&gt; View Detail button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grpSp>
        <p:nvGrpSpPr>
          <p:cNvPr id="17" name="그룹 16">
            <a:extLst>
              <a:ext uri="{FF2B5EF4-FFF2-40B4-BE49-F238E27FC236}">
                <a16:creationId xmlns:a16="http://schemas.microsoft.com/office/drawing/2014/main" id="{03D536FD-395C-C9D7-AB63-1AD6B5909B5E}"/>
              </a:ext>
            </a:extLst>
          </p:cNvPr>
          <p:cNvGrpSpPr/>
          <p:nvPr/>
        </p:nvGrpSpPr>
        <p:grpSpPr>
          <a:xfrm>
            <a:off x="372005" y="1961673"/>
            <a:ext cx="6036514" cy="4399473"/>
            <a:chOff x="372005" y="1961673"/>
            <a:chExt cx="6036514" cy="4399473"/>
          </a:xfrm>
        </p:grpSpPr>
        <p:pic>
          <p:nvPicPr>
            <p:cNvPr id="18" name="그림 17" descr="텍스트, 스크린샷, 번호, 소프트웨어이(가) 표시된 사진&#10;&#10;AI 생성 콘텐츠는 정확하지 않을 수 있습니다.">
              <a:extLst>
                <a:ext uri="{FF2B5EF4-FFF2-40B4-BE49-F238E27FC236}">
                  <a16:creationId xmlns:a16="http://schemas.microsoft.com/office/drawing/2014/main" id="{DFFE21D6-2C41-8179-72AD-1A46858966D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426333" y="1961673"/>
              <a:ext cx="1927858" cy="4399473"/>
            </a:xfrm>
            <a:prstGeom prst="rect">
              <a:avLst/>
            </a:prstGeom>
          </p:spPr>
        </p:pic>
        <p:pic>
          <p:nvPicPr>
            <p:cNvPr id="20" name="그림 19" descr="텍스트, 스크린샷, 번호, 소프트웨어이(가) 표시된 사진&#10;&#10;AI 생성 콘텐츠는 정확하지 않을 수 있습니다.">
              <a:extLst>
                <a:ext uri="{FF2B5EF4-FFF2-40B4-BE49-F238E27FC236}">
                  <a16:creationId xmlns:a16="http://schemas.microsoft.com/office/drawing/2014/main" id="{58E8A94A-657A-3833-E893-8EA2E7E3B19E}"/>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0661" y="1961673"/>
              <a:ext cx="1927858" cy="4399473"/>
            </a:xfrm>
            <a:prstGeom prst="rect">
              <a:avLst/>
            </a:prstGeom>
          </p:spPr>
        </p:pic>
        <p:pic>
          <p:nvPicPr>
            <p:cNvPr id="21" name="그림 20" descr="텍스트, 스크린샷, 소프트웨어, 폰트이(가) 표시된 사진&#10;&#10;AI 생성 콘텐츠는 정확하지 않을 수 있습니다.">
              <a:extLst>
                <a:ext uri="{FF2B5EF4-FFF2-40B4-BE49-F238E27FC236}">
                  <a16:creationId xmlns:a16="http://schemas.microsoft.com/office/drawing/2014/main" id="{576FB3A3-D7C5-745B-D5F1-38E9F7074EC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372005" y="1961673"/>
              <a:ext cx="1927858" cy="4399473"/>
            </a:xfrm>
            <a:prstGeom prst="rect">
              <a:avLst/>
            </a:prstGeom>
          </p:spPr>
        </p:pic>
      </p:grpSp>
      <p:sp>
        <p:nvSpPr>
          <p:cNvPr id="22" name="화살표: 오각형 66">
            <a:extLst>
              <a:ext uri="{FF2B5EF4-FFF2-40B4-BE49-F238E27FC236}">
                <a16:creationId xmlns:a16="http://schemas.microsoft.com/office/drawing/2014/main" id="{8FB3735B-C8EA-1030-B60A-F90AE24D8EC8}"/>
              </a:ext>
            </a:extLst>
          </p:cNvPr>
          <p:cNvSpPr/>
          <p:nvPr/>
        </p:nvSpPr>
        <p:spPr bwMode="gray">
          <a:xfrm>
            <a:off x="1641676" y="2628900"/>
            <a:ext cx="540807" cy="20056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C7AAA59D-D183-B15F-EC28-DA58E63F96F4}"/>
              </a:ext>
            </a:extLst>
          </p:cNvPr>
          <p:cNvSpPr/>
          <p:nvPr/>
        </p:nvSpPr>
        <p:spPr bwMode="auto">
          <a:xfrm>
            <a:off x="1545716" y="247524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0E84F3BE-621F-BFCD-9D19-067CC7EB6E2F}"/>
              </a:ext>
            </a:extLst>
          </p:cNvPr>
          <p:cNvSpPr/>
          <p:nvPr/>
        </p:nvSpPr>
        <p:spPr bwMode="gray">
          <a:xfrm>
            <a:off x="2590235" y="2969095"/>
            <a:ext cx="1584573" cy="248279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7A78879F-A3F0-D541-179D-5B2597105905}"/>
              </a:ext>
            </a:extLst>
          </p:cNvPr>
          <p:cNvSpPr/>
          <p:nvPr/>
        </p:nvSpPr>
        <p:spPr bwMode="auto">
          <a:xfrm>
            <a:off x="2468875" y="282946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p>
        </p:txBody>
      </p:sp>
      <p:sp>
        <p:nvSpPr>
          <p:cNvPr id="28" name="화살표: 오각형 66">
            <a:extLst>
              <a:ext uri="{FF2B5EF4-FFF2-40B4-BE49-F238E27FC236}">
                <a16:creationId xmlns:a16="http://schemas.microsoft.com/office/drawing/2014/main" id="{33504925-8498-F1E2-235E-61E3533C7FA3}"/>
              </a:ext>
            </a:extLst>
          </p:cNvPr>
          <p:cNvSpPr/>
          <p:nvPr/>
        </p:nvSpPr>
        <p:spPr bwMode="gray">
          <a:xfrm>
            <a:off x="4648184" y="2969095"/>
            <a:ext cx="1584573" cy="248279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pic>
        <p:nvPicPr>
          <p:cNvPr id="3"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A37DB6E7-48C9-6A25-4CF0-8189DFB974D1}"/>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705841" y="2760721"/>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771062"/>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469C7-42AF-8D75-DD2B-E7289C970D6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C86AD2D-295F-8435-2B7D-7F51EB6A4F4C}"/>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graphicFrame>
        <p:nvGraphicFramePr>
          <p:cNvPr id="17" name="표 16">
            <a:extLst>
              <a:ext uri="{FF2B5EF4-FFF2-40B4-BE49-F238E27FC236}">
                <a16:creationId xmlns:a16="http://schemas.microsoft.com/office/drawing/2014/main" id="{E5728DB7-DFA0-5C7E-E1CC-833EB708A708}"/>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mn-lt"/>
                          <a:ea typeface="+mn-ea"/>
                          <a:cs typeface="+mn-cs"/>
                        </a:rPr>
                        <a:t>POSCO Customer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POSCO End-Customer Mapping</a:t>
                      </a:r>
                      <a:r>
                        <a:rPr lang="en-US" altLang="ko-KR" sz="1200" b="1" dirty="0"/>
                        <a:t> (1/4)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10576FE0-BD6F-651B-61D9-C9E42729DCA7}"/>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A62A14A3-3BF3-54CF-6AB2-C54C31BCE92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"Steel Order</a:t>
            </a:r>
            <a:r>
              <a:rPr lang="en-US" altLang="ko-KR" sz="1200" b="1" dirty="0">
                <a:solidFill>
                  <a:srgbClr val="1F497D">
                    <a:lumMod val="75000"/>
                  </a:srgbClr>
                </a:solidFill>
                <a:cs typeface="Arial" panose="020B0604020202020204" pitchFamily="34" charset="0"/>
              </a:rPr>
              <a:t>s</a:t>
            </a:r>
            <a:r>
              <a:rPr lang="en-US" sz="1200" b="1" dirty="0">
                <a:solidFill>
                  <a:srgbClr val="1F497D">
                    <a:lumMod val="75000"/>
                  </a:srgbClr>
                </a:solidFill>
                <a:cs typeface="Arial" panose="020B0604020202020204" pitchFamily="34" charset="0"/>
              </a:rPr>
              <a:t>”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Access POSCO confirmed orders for registration/inquiry</a:t>
            </a:r>
            <a:endParaRPr lang="ko-KR" altLang="en-US" sz="1100" dirty="0">
              <a:solidFill>
                <a:schemeClr val="tx1"/>
              </a:solidFill>
              <a:cs typeface="Arial" panose="020B0604020202020204" pitchFamily="34" charset="0"/>
            </a:endParaRPr>
          </a:p>
          <a:p>
            <a:pPr marL="22860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Filter confirmed orders using the following options</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All,</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Mapped Orders, </a:t>
            </a:r>
            <a:r>
              <a:rPr lang="en-US" altLang="ko-KR" sz="1100" dirty="0" err="1">
                <a:solidFill>
                  <a:schemeClr val="tx1"/>
                </a:solidFill>
                <a:cs typeface="Arial" panose="020B0604020202020204" pitchFamily="34" charset="0"/>
              </a:rPr>
              <a:t>Ummapped</a:t>
            </a:r>
            <a:r>
              <a:rPr lang="en-US" altLang="ko-KR" sz="1100" dirty="0">
                <a:solidFill>
                  <a:schemeClr val="tx1"/>
                </a:solidFill>
                <a:cs typeface="Arial" panose="020B0604020202020204" pitchFamily="34" charset="0"/>
              </a:rPr>
              <a:t> Orders, My </a:t>
            </a:r>
            <a:r>
              <a:rPr lang="en-US" altLang="ko-KR" sz="1100" dirty="0" err="1">
                <a:solidFill>
                  <a:schemeClr val="tx1"/>
                </a:solidFill>
                <a:cs typeface="Arial" panose="020B0604020202020204" pitchFamily="34" charset="0"/>
              </a:rPr>
              <a:t>Order_Unmapped</a:t>
            </a:r>
            <a:r>
              <a:rPr lang="en-US" altLang="ko-KR" sz="1100" dirty="0">
                <a:solidFill>
                  <a:schemeClr val="tx1"/>
                </a:solidFill>
                <a:cs typeface="Arial" panose="020B0604020202020204" pitchFamily="34" charset="0"/>
              </a:rPr>
              <a:t>, My </a:t>
            </a:r>
            <a:r>
              <a:rPr lang="en-US" altLang="ko-KR" sz="1100" dirty="0" err="1">
                <a:solidFill>
                  <a:schemeClr val="tx1"/>
                </a:solidFill>
                <a:cs typeface="Arial" panose="020B0604020202020204" pitchFamily="34" charset="0"/>
              </a:rPr>
              <a:t>Order_Mapped</a:t>
            </a:r>
            <a:r>
              <a:rPr lang="en-US" altLang="ko-KR" sz="1100" dirty="0">
                <a:solidFill>
                  <a:schemeClr val="tx1"/>
                </a:solidFill>
                <a:cs typeface="Arial" panose="020B0604020202020204" pitchFamily="34" charset="0"/>
              </a:rPr>
              <a:t>, My </a:t>
            </a:r>
            <a:r>
              <a:rPr lang="en-US" altLang="ko-KR" sz="1100" dirty="0" err="1">
                <a:solidFill>
                  <a:schemeClr val="tx1"/>
                </a:solidFill>
                <a:cs typeface="Arial" panose="020B0604020202020204" pitchFamily="34" charset="0"/>
              </a:rPr>
              <a:t>Group_Unampped</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My</a:t>
            </a:r>
            <a:r>
              <a:rPr lang="ko-KR" altLang="en-US"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Group_Mapped</a:t>
            </a:r>
            <a:r>
              <a:rPr lang="en-US" altLang="ko-KR" sz="1100" dirty="0">
                <a:solidFill>
                  <a:schemeClr val="tx1"/>
                </a:solidFill>
                <a:cs typeface="Arial" panose="020B0604020202020204" pitchFamily="34" charset="0"/>
              </a:rPr>
              <a:t>  </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Select Order </a:t>
            </a:r>
            <a:r>
              <a:rPr lang="en-US" altLang="ko-KR" sz="1200" b="1" dirty="0">
                <a:solidFill>
                  <a:srgbClr val="1F497D">
                    <a:lumMod val="75000"/>
                  </a:srgbClr>
                </a:solidFill>
                <a:cs typeface="Arial" panose="020B0604020202020204" pitchFamily="34" charset="0"/>
              </a:rPr>
              <a:t>No. for CRM Customer Mapping</a:t>
            </a:r>
            <a:endParaRPr lang="en-US"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br>
              <a:rPr lang="en-US" sz="1100" dirty="0"/>
            </a:br>
            <a:r>
              <a:rPr lang="en-US" altLang="ko-KR" sz="1100" b="1" dirty="0">
                <a:solidFill>
                  <a:srgbClr val="0000FF"/>
                </a:solidFill>
                <a:cs typeface="Arial" panose="020B0604020202020204" pitchFamily="34" charset="0"/>
              </a:rPr>
              <a:t>※</a:t>
            </a:r>
            <a:r>
              <a:rPr lang="ko-KR" altLang="en-US"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"My Orders – Unmapped" will be displayed under [Home] &gt; Unmapped Orders.</a:t>
            </a:r>
            <a:endParaRPr lang="en-US" altLang="ko-KR" sz="1100" b="1" dirty="0">
              <a:solidFill>
                <a:srgbClr val="0000FF"/>
              </a:solidFill>
              <a:cs typeface="Arial" panose="020B0604020202020204" pitchFamily="34" charset="0"/>
            </a:endParaRPr>
          </a:p>
          <a:p>
            <a:pPr eaLnBrk="1" hangingPunct="1">
              <a:lnSpc>
                <a:spcPct val="120000"/>
              </a:lnSpc>
              <a:spcAft>
                <a:spcPts val="400"/>
              </a:spcAft>
              <a:defRPr/>
            </a:pP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8" name="그림 7" descr="텍스트, 스크린샷, 소프트웨어, 컴퓨터 아이콘이(가) 표시된 사진&#10;&#10;AI 생성 콘텐츠는 정확하지 않을 수 있습니다.">
            <a:extLst>
              <a:ext uri="{FF2B5EF4-FFF2-40B4-BE49-F238E27FC236}">
                <a16:creationId xmlns:a16="http://schemas.microsoft.com/office/drawing/2014/main" id="{4AF767EB-D36C-E570-7402-D85A236C69E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76106" y="1968415"/>
            <a:ext cx="2013364" cy="4425352"/>
          </a:xfrm>
          <a:prstGeom prst="rect">
            <a:avLst/>
          </a:prstGeom>
        </p:spPr>
      </p:pic>
      <p:pic>
        <p:nvPicPr>
          <p:cNvPr id="30" name="그림 29" descr="텍스트, 스크린샷, 소프트웨어, 웹 페이지이(가) 표시된 사진&#10;&#10;AI 생성 콘텐츠는 정확하지 않을 수 있습니다.">
            <a:extLst>
              <a:ext uri="{FF2B5EF4-FFF2-40B4-BE49-F238E27FC236}">
                <a16:creationId xmlns:a16="http://schemas.microsoft.com/office/drawing/2014/main" id="{145EA5BF-88B0-0768-D052-7722662B3223}"/>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88843" y="1968415"/>
            <a:ext cx="1990180" cy="4411761"/>
          </a:xfrm>
          <a:prstGeom prst="rect">
            <a:avLst/>
          </a:prstGeom>
        </p:spPr>
      </p:pic>
      <p:sp>
        <p:nvSpPr>
          <p:cNvPr id="18" name="화살표: 오각형 66">
            <a:extLst>
              <a:ext uri="{FF2B5EF4-FFF2-40B4-BE49-F238E27FC236}">
                <a16:creationId xmlns:a16="http://schemas.microsoft.com/office/drawing/2014/main" id="{1C82B64B-453B-E523-8445-1235C2BE575E}"/>
              </a:ext>
            </a:extLst>
          </p:cNvPr>
          <p:cNvSpPr/>
          <p:nvPr/>
        </p:nvSpPr>
        <p:spPr bwMode="gray">
          <a:xfrm>
            <a:off x="2359028" y="2940626"/>
            <a:ext cx="1990180" cy="2101423"/>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2C83338F-45F2-EA73-8F06-4A980D6A5B45}"/>
              </a:ext>
            </a:extLst>
          </p:cNvPr>
          <p:cNvSpPr/>
          <p:nvPr/>
        </p:nvSpPr>
        <p:spPr bwMode="auto">
          <a:xfrm>
            <a:off x="2263003" y="277589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9" name="TextBox 28">
            <a:extLst>
              <a:ext uri="{FF2B5EF4-FFF2-40B4-BE49-F238E27FC236}">
                <a16:creationId xmlns:a16="http://schemas.microsoft.com/office/drawing/2014/main" id="{BC702487-EE59-4DAE-EE46-FD3BA53DE450}"/>
              </a:ext>
            </a:extLst>
          </p:cNvPr>
          <p:cNvSpPr txBox="1"/>
          <p:nvPr/>
        </p:nvSpPr>
        <p:spPr>
          <a:xfrm>
            <a:off x="2432229" y="2369727"/>
            <a:ext cx="764086" cy="246221"/>
          </a:xfrm>
          <a:prstGeom prst="rect">
            <a:avLst/>
          </a:prstGeom>
          <a:solidFill>
            <a:srgbClr val="F7F7F7"/>
          </a:solidFill>
        </p:spPr>
        <p:txBody>
          <a:bodyPr wrap="square" rtlCol="0" anchor="ctr">
            <a:spAutoFit/>
          </a:bodyPr>
          <a:lstStyle/>
          <a:p>
            <a:r>
              <a:rPr lang="en-US" altLang="ko-KR" sz="1000" b="1" dirty="0">
                <a:solidFill>
                  <a:srgbClr val="0070C0"/>
                </a:solidFill>
              </a:rPr>
              <a:t>  All</a:t>
            </a:r>
            <a:endParaRPr lang="en-US" sz="1000" b="1" dirty="0">
              <a:solidFill>
                <a:srgbClr val="0070C0"/>
              </a:solidFill>
            </a:endParaRPr>
          </a:p>
        </p:txBody>
      </p:sp>
      <p:sp>
        <p:nvSpPr>
          <p:cNvPr id="34" name="화살표: 오각형 66">
            <a:extLst>
              <a:ext uri="{FF2B5EF4-FFF2-40B4-BE49-F238E27FC236}">
                <a16:creationId xmlns:a16="http://schemas.microsoft.com/office/drawing/2014/main" id="{F5DE7149-A423-3189-3CC3-FB66E956A517}"/>
              </a:ext>
            </a:extLst>
          </p:cNvPr>
          <p:cNvSpPr/>
          <p:nvPr/>
        </p:nvSpPr>
        <p:spPr bwMode="gray">
          <a:xfrm>
            <a:off x="4497126" y="2803896"/>
            <a:ext cx="1990180" cy="226328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3" name="타원 32">
            <a:extLst>
              <a:ext uri="{FF2B5EF4-FFF2-40B4-BE49-F238E27FC236}">
                <a16:creationId xmlns:a16="http://schemas.microsoft.com/office/drawing/2014/main" id="{A01642C1-892D-7986-4EFB-B7097B5E9EBB}"/>
              </a:ext>
            </a:extLst>
          </p:cNvPr>
          <p:cNvSpPr/>
          <p:nvPr/>
        </p:nvSpPr>
        <p:spPr bwMode="auto">
          <a:xfrm>
            <a:off x="4381833" y="267789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7"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049780B4-4D21-2D9F-2CA4-6E909137E2D0}"/>
              </a:ext>
            </a:extLst>
          </p:cNvPr>
          <p:cNvPicPr>
            <a:picLocks noChangeAspect="1" noChangeArrowheads="1"/>
          </p:cNvPicPr>
          <p:nvPr/>
        </p:nvPicPr>
        <p:blipFill>
          <a:blip r:embed="rId4"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96315" y="3418967"/>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pic>
        <p:nvPicPr>
          <p:cNvPr id="38"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A69F2E26-BEE8-B2C7-80E8-965C1A57F533}"/>
              </a:ext>
            </a:extLst>
          </p:cNvPr>
          <p:cNvPicPr>
            <a:picLocks noChangeAspect="1" noChangeArrowheads="1"/>
          </p:cNvPicPr>
          <p:nvPr/>
        </p:nvPicPr>
        <p:blipFill>
          <a:blip r:embed="rId4"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680435" y="4721306"/>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grpSp>
        <p:nvGrpSpPr>
          <p:cNvPr id="40" name="그룹 39">
            <a:extLst>
              <a:ext uri="{FF2B5EF4-FFF2-40B4-BE49-F238E27FC236}">
                <a16:creationId xmlns:a16="http://schemas.microsoft.com/office/drawing/2014/main" id="{EBA9E1FA-F17B-DCCC-4C66-CF9080601AC8}"/>
              </a:ext>
            </a:extLst>
          </p:cNvPr>
          <p:cNvGrpSpPr/>
          <p:nvPr/>
        </p:nvGrpSpPr>
        <p:grpSpPr>
          <a:xfrm>
            <a:off x="222692" y="1968415"/>
            <a:ext cx="2042834" cy="4425352"/>
            <a:chOff x="222692" y="1968415"/>
            <a:chExt cx="2042834" cy="4425352"/>
          </a:xfrm>
        </p:grpSpPr>
        <p:grpSp>
          <p:nvGrpSpPr>
            <p:cNvPr id="35" name="그룹 34">
              <a:extLst>
                <a:ext uri="{FF2B5EF4-FFF2-40B4-BE49-F238E27FC236}">
                  <a16:creationId xmlns:a16="http://schemas.microsoft.com/office/drawing/2014/main" id="{C0310D86-059B-3210-E7EB-49A18C3BABB8}"/>
                </a:ext>
              </a:extLst>
            </p:cNvPr>
            <p:cNvGrpSpPr/>
            <p:nvPr/>
          </p:nvGrpSpPr>
          <p:grpSpPr>
            <a:xfrm>
              <a:off x="222692" y="1968415"/>
              <a:ext cx="2032690" cy="4425352"/>
              <a:chOff x="222692" y="1968415"/>
              <a:chExt cx="2032690" cy="4425352"/>
            </a:xfrm>
          </p:grpSpPr>
          <p:pic>
            <p:nvPicPr>
              <p:cNvPr id="6" name="그림 5" descr="텍스트, 스크린샷, 소프트웨어, 컴퓨터 아이콘이(가) 표시된 사진&#10;&#10;AI 생성 콘텐츠는 정확하지 않을 수 있습니다.">
                <a:extLst>
                  <a:ext uri="{FF2B5EF4-FFF2-40B4-BE49-F238E27FC236}">
                    <a16:creationId xmlns:a16="http://schemas.microsoft.com/office/drawing/2014/main" id="{82698F26-1361-7DF9-E9D3-132E3D9A2A39}"/>
                  </a:ext>
                </a:extLst>
              </p:cNvPr>
              <p:cNvPicPr>
                <a:picLocks noChangeAspect="1"/>
              </p:cNvPicPr>
              <p:nvPr/>
            </p:nvPicPr>
            <p:blipFill>
              <a:blip r:embed="rId5" cstate="print">
                <a:extLst>
                  <a:ext uri="{28A0092B-C50C-407E-A947-70E740481C1C}">
                    <a14:useLocalDpi xmlns:a14="http://schemas.microsoft.com/office/drawing/2010/main" val="0"/>
                  </a:ext>
                </a:extLst>
              </a:blip>
              <a:stretch>
                <a:fillRect/>
              </a:stretch>
            </p:blipFill>
            <p:spPr>
              <a:xfrm>
                <a:off x="306333" y="1968415"/>
                <a:ext cx="1949049" cy="4425352"/>
              </a:xfrm>
              <a:prstGeom prst="rect">
                <a:avLst/>
              </a:prstGeom>
            </p:spPr>
          </p:pic>
          <p:sp>
            <p:nvSpPr>
              <p:cNvPr id="11" name="TextBox 10">
                <a:extLst>
                  <a:ext uri="{FF2B5EF4-FFF2-40B4-BE49-F238E27FC236}">
                    <a16:creationId xmlns:a16="http://schemas.microsoft.com/office/drawing/2014/main" id="{332F47BE-D9B0-77DF-429C-85EB6F50AB56}"/>
                  </a:ext>
                </a:extLst>
              </p:cNvPr>
              <p:cNvSpPr txBox="1"/>
              <p:nvPr/>
            </p:nvSpPr>
            <p:spPr>
              <a:xfrm>
                <a:off x="342493" y="2357700"/>
                <a:ext cx="687980" cy="246221"/>
              </a:xfrm>
              <a:prstGeom prst="rect">
                <a:avLst/>
              </a:prstGeom>
              <a:solidFill>
                <a:srgbClr val="F7F7F7"/>
              </a:solidFill>
            </p:spPr>
            <p:txBody>
              <a:bodyPr wrap="square" rtlCol="0" anchor="ctr">
                <a:spAutoFit/>
              </a:bodyPr>
              <a:lstStyle/>
              <a:p>
                <a:r>
                  <a:rPr lang="en-US" sz="1000" b="1" dirty="0">
                    <a:solidFill>
                      <a:srgbClr val="0070C0"/>
                    </a:solidFill>
                  </a:rPr>
                  <a:t>Menu</a:t>
                </a:r>
              </a:p>
            </p:txBody>
          </p:sp>
          <p:sp>
            <p:nvSpPr>
              <p:cNvPr id="16" name="화살표: 오각형 66">
                <a:extLst>
                  <a:ext uri="{FF2B5EF4-FFF2-40B4-BE49-F238E27FC236}">
                    <a16:creationId xmlns:a16="http://schemas.microsoft.com/office/drawing/2014/main" id="{718E9082-AEFD-AB29-809A-5AB96AA6D8A3}"/>
                  </a:ext>
                </a:extLst>
              </p:cNvPr>
              <p:cNvSpPr/>
              <p:nvPr/>
            </p:nvSpPr>
            <p:spPr bwMode="gray">
              <a:xfrm>
                <a:off x="342493" y="4863142"/>
                <a:ext cx="1845033" cy="2462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TextBox 8">
                <a:extLst>
                  <a:ext uri="{FF2B5EF4-FFF2-40B4-BE49-F238E27FC236}">
                    <a16:creationId xmlns:a16="http://schemas.microsoft.com/office/drawing/2014/main" id="{1612B593-90AF-B079-5FFE-3BB1E709EAA2}"/>
                  </a:ext>
                </a:extLst>
              </p:cNvPr>
              <p:cNvSpPr txBox="1"/>
              <p:nvPr/>
            </p:nvSpPr>
            <p:spPr>
              <a:xfrm>
                <a:off x="564935" y="4917886"/>
                <a:ext cx="951574" cy="161866"/>
              </a:xfrm>
              <a:prstGeom prst="rect">
                <a:avLst/>
              </a:prstGeom>
              <a:solidFill>
                <a:schemeClr val="bg1"/>
              </a:solidFill>
            </p:spPr>
            <p:txBody>
              <a:bodyPr wrap="square" rtlCol="0" anchor="ctr">
                <a:spAutoFit/>
              </a:bodyPr>
              <a:lstStyle/>
              <a:p>
                <a:r>
                  <a:rPr lang="en-US" altLang="ko-KR" dirty="0">
                    <a:solidFill>
                      <a:schemeClr val="tx1"/>
                    </a:solidFill>
                  </a:rPr>
                  <a:t>Steel Orders</a:t>
                </a:r>
                <a:endParaRPr lang="en-US" dirty="0">
                  <a:solidFill>
                    <a:schemeClr val="tx1"/>
                  </a:solidFill>
                </a:endParaRPr>
              </a:p>
            </p:txBody>
          </p:sp>
          <p:sp>
            <p:nvSpPr>
              <p:cNvPr id="10" name="TextBox 9">
                <a:extLst>
                  <a:ext uri="{FF2B5EF4-FFF2-40B4-BE49-F238E27FC236}">
                    <a16:creationId xmlns:a16="http://schemas.microsoft.com/office/drawing/2014/main" id="{A4AE3C36-24DB-1FF3-20F1-E472E0B454ED}"/>
                  </a:ext>
                </a:extLst>
              </p:cNvPr>
              <p:cNvSpPr txBox="1"/>
              <p:nvPr/>
            </p:nvSpPr>
            <p:spPr>
              <a:xfrm>
                <a:off x="572655" y="5181812"/>
                <a:ext cx="1434683" cy="147151"/>
              </a:xfrm>
              <a:prstGeom prst="rect">
                <a:avLst/>
              </a:prstGeom>
              <a:solidFill>
                <a:schemeClr val="bg1"/>
              </a:solidFill>
            </p:spPr>
            <p:txBody>
              <a:bodyPr wrap="square" rtlCol="0" anchor="ctr">
                <a:spAutoFit/>
              </a:bodyPr>
              <a:lstStyle/>
              <a:p>
                <a:r>
                  <a:rPr lang="en-US" altLang="ko-KR" dirty="0">
                    <a:solidFill>
                      <a:schemeClr val="tx1"/>
                    </a:solidFill>
                  </a:rPr>
                  <a:t>Steel Order Monitoring</a:t>
                </a:r>
                <a:endParaRPr lang="en-US" dirty="0">
                  <a:solidFill>
                    <a:schemeClr val="tx1"/>
                  </a:solidFill>
                </a:endParaRPr>
              </a:p>
            </p:txBody>
          </p:sp>
          <p:sp>
            <p:nvSpPr>
              <p:cNvPr id="15" name="TextBox 14">
                <a:extLst>
                  <a:ext uri="{FF2B5EF4-FFF2-40B4-BE49-F238E27FC236}">
                    <a16:creationId xmlns:a16="http://schemas.microsoft.com/office/drawing/2014/main" id="{697E226B-00C7-4E6D-E25C-E8F0A27F7D0A}"/>
                  </a:ext>
                </a:extLst>
              </p:cNvPr>
              <p:cNvSpPr txBox="1"/>
              <p:nvPr/>
            </p:nvSpPr>
            <p:spPr>
              <a:xfrm>
                <a:off x="572655" y="5452703"/>
                <a:ext cx="1434683" cy="147151"/>
              </a:xfrm>
              <a:prstGeom prst="rect">
                <a:avLst/>
              </a:prstGeom>
              <a:solidFill>
                <a:schemeClr val="bg1"/>
              </a:solidFill>
            </p:spPr>
            <p:txBody>
              <a:bodyPr wrap="square" rtlCol="0" anchor="ctr">
                <a:spAutoFit/>
              </a:bodyPr>
              <a:lstStyle/>
              <a:p>
                <a:r>
                  <a:rPr lang="en-US" altLang="ko-KR" dirty="0">
                    <a:solidFill>
                      <a:schemeClr val="tx1"/>
                    </a:solidFill>
                  </a:rPr>
                  <a:t>Steel </a:t>
                </a:r>
                <a:r>
                  <a:rPr lang="en-US" altLang="ko-KR" dirty="0" err="1">
                    <a:solidFill>
                      <a:schemeClr val="tx1"/>
                    </a:solidFill>
                  </a:rPr>
                  <a:t>Ordershipping</a:t>
                </a:r>
                <a:endParaRPr lang="en-US" dirty="0">
                  <a:solidFill>
                    <a:schemeClr val="tx1"/>
                  </a:solidFill>
                </a:endParaRPr>
              </a:p>
            </p:txBody>
          </p:sp>
          <p:sp>
            <p:nvSpPr>
              <p:cNvPr id="19" name="타원 18">
                <a:extLst>
                  <a:ext uri="{FF2B5EF4-FFF2-40B4-BE49-F238E27FC236}">
                    <a16:creationId xmlns:a16="http://schemas.microsoft.com/office/drawing/2014/main" id="{1680E783-78FC-B379-9C3B-EC2140FE4E72}"/>
                  </a:ext>
                </a:extLst>
              </p:cNvPr>
              <p:cNvSpPr/>
              <p:nvPr/>
            </p:nvSpPr>
            <p:spPr bwMode="auto">
              <a:xfrm>
                <a:off x="222692" y="471711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grpSp>
        <p:pic>
          <p:nvPicPr>
            <p:cNvPr id="36"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01D85144-54DE-9CDA-EFBA-6A4963444117}"/>
                </a:ext>
              </a:extLst>
            </p:cNvPr>
            <p:cNvPicPr>
              <a:picLocks noChangeAspect="1" noChangeArrowheads="1"/>
            </p:cNvPicPr>
            <p:nvPr/>
          </p:nvPicPr>
          <p:blipFill>
            <a:blip r:embed="rId4"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430995" y="4960289"/>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39" name="TextBox 38">
              <a:extLst>
                <a:ext uri="{FF2B5EF4-FFF2-40B4-BE49-F238E27FC236}">
                  <a16:creationId xmlns:a16="http://schemas.microsoft.com/office/drawing/2014/main" id="{C2469CDC-1A8C-72A0-F1A0-516059C3641B}"/>
                </a:ext>
              </a:extLst>
            </p:cNvPr>
            <p:cNvSpPr txBox="1"/>
            <p:nvPr/>
          </p:nvSpPr>
          <p:spPr>
            <a:xfrm>
              <a:off x="1577546" y="3254577"/>
              <a:ext cx="687980" cy="246221"/>
            </a:xfrm>
            <a:prstGeom prst="rect">
              <a:avLst/>
            </a:prstGeom>
            <a:solidFill>
              <a:schemeClr val="bg1"/>
            </a:solidFill>
          </p:spPr>
          <p:txBody>
            <a:bodyPr wrap="square" rtlCol="0" anchor="ctr">
              <a:spAutoFit/>
            </a:bodyPr>
            <a:lstStyle/>
            <a:p>
              <a:pPr algn="r"/>
              <a:r>
                <a:rPr lang="en-US" altLang="ko-KR" sz="1000" dirty="0">
                  <a:solidFill>
                    <a:srgbClr val="0070C0"/>
                  </a:solidFill>
                </a:rPr>
                <a:t>Edit</a:t>
              </a:r>
              <a:endParaRPr lang="en-US" sz="1000" dirty="0">
                <a:solidFill>
                  <a:srgbClr val="0070C0"/>
                </a:solidFill>
              </a:endParaRPr>
            </a:p>
          </p:txBody>
        </p:sp>
      </p:grpSp>
    </p:spTree>
    <p:extLst>
      <p:ext uri="{BB962C8B-B14F-4D97-AF65-F5344CB8AC3E}">
        <p14:creationId xmlns:p14="http://schemas.microsoft.com/office/powerpoint/2010/main" val="966921352"/>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A4F680-01C4-E7E2-7F1F-BE560C49D0F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B586090-1B41-E05F-3665-F09B04F1DF0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C9EE6643-9F69-403B-C830-16E59853BD9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dirty="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67876C0D-E7FE-6462-C029-D4E9FFA3D23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4"/>
              <a:defRPr/>
            </a:pPr>
            <a:r>
              <a:rPr lang="en-US" sz="1200" b="1" dirty="0">
                <a:solidFill>
                  <a:srgbClr val="1F497D">
                    <a:lumMod val="75000"/>
                  </a:srgbClr>
                </a:solidFill>
                <a:cs typeface="Arial" panose="020B0604020202020204" pitchFamily="34" charset="0"/>
              </a:rPr>
              <a:t>Click the [Customer Mapping] button</a:t>
            </a:r>
            <a:br>
              <a:rPr lang="en-US" altLang="ko-KR" sz="1400" b="1" dirty="0">
                <a:solidFill>
                  <a:srgbClr val="1F497D">
                    <a:lumMod val="75000"/>
                  </a:srgbClr>
                </a:solidFill>
                <a:cs typeface="Arial" panose="020B0604020202020204" pitchFamily="34" charset="0"/>
              </a:rPr>
            </a:br>
            <a:r>
              <a:rPr lang="en-US" altLang="ko-KR" sz="1200" dirty="0">
                <a:solidFill>
                  <a:schemeClr val="tx1"/>
                </a:solidFill>
                <a:cs typeface="Arial" panose="020B0604020202020204" pitchFamily="34" charset="0"/>
              </a:rPr>
              <a:t>- </a:t>
            </a:r>
            <a:r>
              <a:rPr lang="en-US" sz="1200" dirty="0">
                <a:solidFill>
                  <a:schemeClr val="tx1"/>
                </a:solidFill>
                <a:cs typeface="Arial" panose="020B0604020202020204" pitchFamily="34" charset="0"/>
              </a:rPr>
              <a:t>Customer mapping is only available for confirmed order managers or users within the same group</a:t>
            </a:r>
            <a:endParaRPr lang="en-US" altLang="ko-KR" sz="1200" b="1" dirty="0">
              <a:solidFill>
                <a:srgbClr val="1F497D">
                  <a:lumMod val="75000"/>
                </a:srgbClr>
              </a:solidFill>
              <a:cs typeface="Arial" panose="020B0604020202020204" pitchFamily="34" charset="0"/>
            </a:endParaRPr>
          </a:p>
          <a:p>
            <a:pPr marL="228600" indent="-228600" eaLnBrk="1" hangingPunct="1">
              <a:lnSpc>
                <a:spcPct val="120000"/>
              </a:lnSpc>
              <a:spcAft>
                <a:spcPts val="400"/>
              </a:spcAft>
              <a:buFont typeface="+mj-lt"/>
              <a:buAutoNum type="arabicPeriod" startAt="4"/>
              <a:defRPr/>
            </a:pPr>
            <a:r>
              <a:rPr lang="en-US" altLang="ko-KR" sz="1200" b="1" dirty="0">
                <a:solidFill>
                  <a:srgbClr val="1F497D">
                    <a:lumMod val="75000"/>
                  </a:srgbClr>
                </a:solidFill>
                <a:cs typeface="Arial" panose="020B0604020202020204" pitchFamily="34" charset="0"/>
              </a:rPr>
              <a:t>Search CRM Customer and Select</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(Recommended Mapping): Customers with existing mapping history</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(Manual Mapping): Search and select customer manually</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(My Customers): Customers marked as favorites (★) in the CRM "Customer" detail page</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6"/>
              <a:defRPr/>
            </a:pPr>
            <a:r>
              <a:rPr lang="en-US" sz="1200" b="1" dirty="0">
                <a:solidFill>
                  <a:srgbClr val="1F497D">
                    <a:lumMod val="75000"/>
                  </a:srgbClr>
                </a:solidFill>
                <a:cs typeface="Arial" panose="020B0604020202020204" pitchFamily="34" charset="0"/>
              </a:rPr>
              <a:t>Click the [Customer Mapping] button</a:t>
            </a:r>
            <a:br>
              <a:rPr lang="en-US" altLang="ko-KR" sz="1400" b="1" dirty="0">
                <a:solidFill>
                  <a:srgbClr val="1F497D">
                    <a:lumMod val="75000"/>
                  </a:srgbClr>
                </a:solidFill>
                <a:cs typeface="Arial" panose="020B0604020202020204" pitchFamily="34" charset="0"/>
              </a:rPr>
            </a:br>
            <a:r>
              <a:rPr lang="en-US" altLang="ko-KR" sz="1200" dirty="0">
                <a:solidFill>
                  <a:schemeClr val="tx1"/>
                </a:solidFill>
                <a:cs typeface="Arial" panose="020B0604020202020204" pitchFamily="34" charset="0"/>
              </a:rPr>
              <a:t>- </a:t>
            </a:r>
            <a:r>
              <a:rPr lang="en-US" sz="1200" dirty="0">
                <a:solidFill>
                  <a:schemeClr val="tx1"/>
                </a:solidFill>
                <a:cs typeface="Arial" panose="020B0604020202020204" pitchFamily="34" charset="0"/>
              </a:rPr>
              <a:t>Customer mapping is only available for confirmed order managers or users within the same group</a:t>
            </a:r>
            <a:endParaRPr lang="en-US" altLang="ko-KR"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graphicFrame>
        <p:nvGraphicFramePr>
          <p:cNvPr id="6" name="표 5">
            <a:extLst>
              <a:ext uri="{FF2B5EF4-FFF2-40B4-BE49-F238E27FC236}">
                <a16:creationId xmlns:a16="http://schemas.microsoft.com/office/drawing/2014/main" id="{E943F301-5817-3E11-2C90-0705F9450CE7}"/>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mn-lt"/>
                          <a:ea typeface="+mn-ea"/>
                          <a:cs typeface="+mn-cs"/>
                        </a:rPr>
                        <a:t>POSCO Customer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POSCO End-Customer Mapping </a:t>
                      </a:r>
                      <a:r>
                        <a:rPr lang="en-US" altLang="ko-KR" sz="1200" b="1" dirty="0"/>
                        <a:t>(2/4)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 Orders &gt; CRM Customer</a:t>
                      </a:r>
                      <a:r>
                        <a:rPr lang="ko-KR" altLang="en-US" sz="1200" b="1" dirty="0"/>
                        <a:t> </a:t>
                      </a:r>
                      <a:r>
                        <a:rPr lang="en-US" altLang="ko-KR" sz="1200" b="1" dirty="0"/>
                        <a:t>Mapping button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grpSp>
        <p:nvGrpSpPr>
          <p:cNvPr id="25" name="그룹 24">
            <a:extLst>
              <a:ext uri="{FF2B5EF4-FFF2-40B4-BE49-F238E27FC236}">
                <a16:creationId xmlns:a16="http://schemas.microsoft.com/office/drawing/2014/main" id="{C564C628-B620-E1E7-F0FC-21399DC35065}"/>
              </a:ext>
            </a:extLst>
          </p:cNvPr>
          <p:cNvGrpSpPr/>
          <p:nvPr/>
        </p:nvGrpSpPr>
        <p:grpSpPr>
          <a:xfrm>
            <a:off x="333249" y="1953308"/>
            <a:ext cx="6136131" cy="4428379"/>
            <a:chOff x="333249" y="1953308"/>
            <a:chExt cx="6202473" cy="4428379"/>
          </a:xfrm>
        </p:grpSpPr>
        <p:pic>
          <p:nvPicPr>
            <p:cNvPr id="13" name="그림 12" descr="텍스트, 스크린샷, 소프트웨어, 번호이(가) 표시된 사진&#10;&#10;AI 생성 콘텐츠는 정확하지 않을 수 있습니다.">
              <a:extLst>
                <a:ext uri="{FF2B5EF4-FFF2-40B4-BE49-F238E27FC236}">
                  <a16:creationId xmlns:a16="http://schemas.microsoft.com/office/drawing/2014/main" id="{C070D691-5D63-8D3E-B51E-DB070B68E41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3249" y="1953310"/>
              <a:ext cx="1980436" cy="4428377"/>
            </a:xfrm>
            <a:prstGeom prst="rect">
              <a:avLst/>
            </a:prstGeom>
          </p:spPr>
        </p:pic>
        <p:pic>
          <p:nvPicPr>
            <p:cNvPr id="15" name="그림 14" descr="텍스트, 스크린샷, 소프트웨어, 컴퓨터 아이콘이(가) 표시된 사진&#10;&#10;AI 생성 콘텐츠는 정확하지 않을 수 있습니다.">
              <a:extLst>
                <a:ext uri="{FF2B5EF4-FFF2-40B4-BE49-F238E27FC236}">
                  <a16:creationId xmlns:a16="http://schemas.microsoft.com/office/drawing/2014/main" id="{83E5F2C1-2317-5888-665B-812C29EA93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555286" y="1953308"/>
              <a:ext cx="1980436" cy="4428377"/>
            </a:xfrm>
            <a:prstGeom prst="rect">
              <a:avLst/>
            </a:prstGeom>
          </p:spPr>
        </p:pic>
        <p:pic>
          <p:nvPicPr>
            <p:cNvPr id="16" name="그림 15" descr="텍스트, 스크린샷, 소프트웨어, 컴퓨터 아이콘이(가) 표시된 사진&#10;&#10;AI 생성 콘텐츠는 정확하지 않을 수 있습니다.">
              <a:extLst>
                <a:ext uri="{FF2B5EF4-FFF2-40B4-BE49-F238E27FC236}">
                  <a16:creationId xmlns:a16="http://schemas.microsoft.com/office/drawing/2014/main" id="{9BB064C0-694E-F1BD-366D-16DB86F6BEF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01399" y="1953308"/>
              <a:ext cx="2066173" cy="4428377"/>
            </a:xfrm>
            <a:prstGeom prst="rect">
              <a:avLst/>
            </a:prstGeom>
          </p:spPr>
        </p:pic>
      </p:grpSp>
      <p:sp>
        <p:nvSpPr>
          <p:cNvPr id="14" name="화살표: 오각형 66">
            <a:extLst>
              <a:ext uri="{FF2B5EF4-FFF2-40B4-BE49-F238E27FC236}">
                <a16:creationId xmlns:a16="http://schemas.microsoft.com/office/drawing/2014/main" id="{98232DD3-0155-DEE5-B8F0-8E1A8058D6E8}"/>
              </a:ext>
            </a:extLst>
          </p:cNvPr>
          <p:cNvSpPr/>
          <p:nvPr/>
        </p:nvSpPr>
        <p:spPr bwMode="gray">
          <a:xfrm>
            <a:off x="967740" y="2378289"/>
            <a:ext cx="739140" cy="40301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타원 19">
            <a:extLst>
              <a:ext uri="{FF2B5EF4-FFF2-40B4-BE49-F238E27FC236}">
                <a16:creationId xmlns:a16="http://schemas.microsoft.com/office/drawing/2014/main" id="{DAF3B879-59AC-17CC-55D7-61E864AAF098}"/>
              </a:ext>
            </a:extLst>
          </p:cNvPr>
          <p:cNvSpPr/>
          <p:nvPr/>
        </p:nvSpPr>
        <p:spPr bwMode="auto">
          <a:xfrm>
            <a:off x="841740" y="226965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3" name="직선 화살표 연결선 22">
            <a:extLst>
              <a:ext uri="{FF2B5EF4-FFF2-40B4-BE49-F238E27FC236}">
                <a16:creationId xmlns:a16="http://schemas.microsoft.com/office/drawing/2014/main" id="{940E0E87-075D-931C-8524-425173556DC9}"/>
              </a:ext>
            </a:extLst>
          </p:cNvPr>
          <p:cNvCxnSpPr/>
          <p:nvPr/>
        </p:nvCxnSpPr>
        <p:spPr bwMode="auto">
          <a:xfrm>
            <a:off x="4418515" y="2878035"/>
            <a:ext cx="0" cy="2894115"/>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4" name="TextBox 23">
            <a:extLst>
              <a:ext uri="{FF2B5EF4-FFF2-40B4-BE49-F238E27FC236}">
                <a16:creationId xmlns:a16="http://schemas.microsoft.com/office/drawing/2014/main" id="{A588F04C-C0DC-4982-850C-CA0AC01D0D30}"/>
              </a:ext>
            </a:extLst>
          </p:cNvPr>
          <p:cNvSpPr txBox="1"/>
          <p:nvPr/>
        </p:nvSpPr>
        <p:spPr>
          <a:xfrm>
            <a:off x="3865208" y="3924492"/>
            <a:ext cx="750498" cy="215444"/>
          </a:xfrm>
          <a:prstGeom prst="rect">
            <a:avLst/>
          </a:prstGeom>
          <a:noFill/>
        </p:spPr>
        <p:txBody>
          <a:bodyPr wrap="square" rtlCol="0">
            <a:spAutoFit/>
          </a:bodyPr>
          <a:lstStyle/>
          <a:p>
            <a:pPr algn="ctr"/>
            <a:r>
              <a:rPr lang="en-US" i="1" dirty="0">
                <a:solidFill>
                  <a:schemeClr val="accent5"/>
                </a:solidFill>
              </a:rPr>
              <a:t>Scroll</a:t>
            </a:r>
          </a:p>
        </p:txBody>
      </p:sp>
      <p:sp>
        <p:nvSpPr>
          <p:cNvPr id="26" name="화살표: 오각형 66">
            <a:extLst>
              <a:ext uri="{FF2B5EF4-FFF2-40B4-BE49-F238E27FC236}">
                <a16:creationId xmlns:a16="http://schemas.microsoft.com/office/drawing/2014/main" id="{D4BDA284-422E-EF45-E876-BD611FEF18CE}"/>
              </a:ext>
            </a:extLst>
          </p:cNvPr>
          <p:cNvSpPr/>
          <p:nvPr/>
        </p:nvSpPr>
        <p:spPr bwMode="gray">
          <a:xfrm>
            <a:off x="4598731" y="2395651"/>
            <a:ext cx="1756349" cy="96476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30" name="화살표: 오각형 66">
            <a:extLst>
              <a:ext uri="{FF2B5EF4-FFF2-40B4-BE49-F238E27FC236}">
                <a16:creationId xmlns:a16="http://schemas.microsoft.com/office/drawing/2014/main" id="{E4383186-C813-53D5-471B-E659E0FA5668}"/>
              </a:ext>
            </a:extLst>
          </p:cNvPr>
          <p:cNvSpPr/>
          <p:nvPr/>
        </p:nvSpPr>
        <p:spPr bwMode="gray">
          <a:xfrm>
            <a:off x="5261671" y="3457687"/>
            <a:ext cx="1032450" cy="19561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2" name="타원 31">
            <a:extLst>
              <a:ext uri="{FF2B5EF4-FFF2-40B4-BE49-F238E27FC236}">
                <a16:creationId xmlns:a16="http://schemas.microsoft.com/office/drawing/2014/main" id="{CB99DEB0-2CAE-3E3A-FDAA-035718F00405}"/>
              </a:ext>
            </a:extLst>
          </p:cNvPr>
          <p:cNvSpPr/>
          <p:nvPr/>
        </p:nvSpPr>
        <p:spPr bwMode="auto">
          <a:xfrm>
            <a:off x="5135671" y="331616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38" name="직선 화살표 연결선 37">
            <a:extLst>
              <a:ext uri="{FF2B5EF4-FFF2-40B4-BE49-F238E27FC236}">
                <a16:creationId xmlns:a16="http://schemas.microsoft.com/office/drawing/2014/main" id="{D5A0DF9E-0B9F-BA4F-52A8-C8C48D6A97E0}"/>
              </a:ext>
            </a:extLst>
          </p:cNvPr>
          <p:cNvCxnSpPr>
            <a:cxnSpLocks/>
          </p:cNvCxnSpPr>
          <p:nvPr/>
        </p:nvCxnSpPr>
        <p:spPr bwMode="auto">
          <a:xfrm>
            <a:off x="2519877" y="4984410"/>
            <a:ext cx="1789398"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9" name="TextBox 38">
            <a:extLst>
              <a:ext uri="{FF2B5EF4-FFF2-40B4-BE49-F238E27FC236}">
                <a16:creationId xmlns:a16="http://schemas.microsoft.com/office/drawing/2014/main" id="{31D08B12-7ACB-BCBA-42EE-20532C87EE02}"/>
              </a:ext>
            </a:extLst>
          </p:cNvPr>
          <p:cNvSpPr txBox="1"/>
          <p:nvPr/>
        </p:nvSpPr>
        <p:spPr>
          <a:xfrm>
            <a:off x="3069449" y="4943787"/>
            <a:ext cx="750498" cy="215444"/>
          </a:xfrm>
          <a:prstGeom prst="rect">
            <a:avLst/>
          </a:prstGeom>
          <a:noFill/>
        </p:spPr>
        <p:txBody>
          <a:bodyPr wrap="square" rtlCol="0">
            <a:spAutoFit/>
          </a:bodyPr>
          <a:lstStyle/>
          <a:p>
            <a:pPr algn="ctr"/>
            <a:r>
              <a:rPr lang="en-US" i="1" dirty="0">
                <a:solidFill>
                  <a:schemeClr val="accent5"/>
                </a:solidFill>
              </a:rPr>
              <a:t>Swipe</a:t>
            </a:r>
          </a:p>
        </p:txBody>
      </p:sp>
      <p:cxnSp>
        <p:nvCxnSpPr>
          <p:cNvPr id="40" name="직선 화살표 연결선 39">
            <a:extLst>
              <a:ext uri="{FF2B5EF4-FFF2-40B4-BE49-F238E27FC236}">
                <a16:creationId xmlns:a16="http://schemas.microsoft.com/office/drawing/2014/main" id="{DA331F88-6668-1159-EB51-D09910F11BFA}"/>
              </a:ext>
            </a:extLst>
          </p:cNvPr>
          <p:cNvCxnSpPr>
            <a:cxnSpLocks/>
          </p:cNvCxnSpPr>
          <p:nvPr/>
        </p:nvCxnSpPr>
        <p:spPr bwMode="auto">
          <a:xfrm>
            <a:off x="4598730" y="4248928"/>
            <a:ext cx="1789398"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a:extLst>
              <a:ext uri="{FF2B5EF4-FFF2-40B4-BE49-F238E27FC236}">
                <a16:creationId xmlns:a16="http://schemas.microsoft.com/office/drawing/2014/main" id="{94F31479-0F8E-79BF-5FB6-28E8648F899C}"/>
              </a:ext>
            </a:extLst>
          </p:cNvPr>
          <p:cNvSpPr txBox="1"/>
          <p:nvPr/>
        </p:nvSpPr>
        <p:spPr>
          <a:xfrm>
            <a:off x="5148302" y="4208305"/>
            <a:ext cx="750498" cy="215444"/>
          </a:xfrm>
          <a:prstGeom prst="rect">
            <a:avLst/>
          </a:prstGeom>
          <a:noFill/>
        </p:spPr>
        <p:txBody>
          <a:bodyPr wrap="square" rtlCol="0">
            <a:spAutoFit/>
          </a:bodyPr>
          <a:lstStyle/>
          <a:p>
            <a:pPr algn="ctr"/>
            <a:r>
              <a:rPr lang="en-US" i="1" dirty="0">
                <a:solidFill>
                  <a:schemeClr val="accent5"/>
                </a:solidFill>
              </a:rPr>
              <a:t>Swipe</a:t>
            </a:r>
          </a:p>
        </p:txBody>
      </p:sp>
      <p:sp>
        <p:nvSpPr>
          <p:cNvPr id="42" name="타원 41">
            <a:extLst>
              <a:ext uri="{FF2B5EF4-FFF2-40B4-BE49-F238E27FC236}">
                <a16:creationId xmlns:a16="http://schemas.microsoft.com/office/drawing/2014/main" id="{BBBF9005-9168-646A-B77A-F02972819D8F}"/>
              </a:ext>
            </a:extLst>
          </p:cNvPr>
          <p:cNvSpPr/>
          <p:nvPr/>
        </p:nvSpPr>
        <p:spPr bwMode="auto">
          <a:xfrm>
            <a:off x="4470172" y="226965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43"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2848A4B7-58D2-1501-0457-DC8C022EA0A5}"/>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294405" y="2661916"/>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pic>
        <p:nvPicPr>
          <p:cNvPr id="44"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CB59FDD5-24B3-181A-2DEF-F4B86E42C4B4}"/>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5489753" y="3547179"/>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027918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883102C-0838-0AB8-2852-039E78CD940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EEF8F79-311F-0CE2-2DA8-FA578A796781}"/>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815C3680-B657-58BF-7EFD-8BB7F8C227E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graphicFrame>
        <p:nvGraphicFramePr>
          <p:cNvPr id="6" name="표 5">
            <a:extLst>
              <a:ext uri="{FF2B5EF4-FFF2-40B4-BE49-F238E27FC236}">
                <a16:creationId xmlns:a16="http://schemas.microsoft.com/office/drawing/2014/main" id="{025A8BDE-8D3C-2153-5954-42BCF6C87016}"/>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mn-lt"/>
                          <a:ea typeface="+mn-ea"/>
                          <a:cs typeface="+mn-cs"/>
                        </a:rPr>
                        <a:t>POSCO Customer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POSCO End-Customer Mapping </a:t>
                      </a:r>
                      <a:r>
                        <a:rPr lang="en-US" altLang="ko-KR" sz="1200" b="1" dirty="0"/>
                        <a:t>(3/4)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 Orders &gt; CRM Customer</a:t>
                      </a:r>
                      <a:r>
                        <a:rPr lang="ko-KR" altLang="en-US" sz="1200" b="1" dirty="0"/>
                        <a:t> </a:t>
                      </a:r>
                      <a:r>
                        <a:rPr lang="en-US" altLang="ko-KR" sz="1200" b="1" dirty="0"/>
                        <a:t>Mapping button &gt; </a:t>
                      </a:r>
                      <a:r>
                        <a:rPr lang="en-US" altLang="ko-KR" sz="1200" b="1" dirty="0" err="1"/>
                        <a:t>OrderLine</a:t>
                      </a:r>
                      <a:r>
                        <a:rPr lang="en-US" altLang="ko-KR" sz="1200" b="1" dirty="0"/>
                        <a:t> Mapping button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grpSp>
        <p:nvGrpSpPr>
          <p:cNvPr id="19" name="그룹 18">
            <a:extLst>
              <a:ext uri="{FF2B5EF4-FFF2-40B4-BE49-F238E27FC236}">
                <a16:creationId xmlns:a16="http://schemas.microsoft.com/office/drawing/2014/main" id="{D9A4AD2C-27AE-2F43-9395-959F4EB9EB12}"/>
              </a:ext>
            </a:extLst>
          </p:cNvPr>
          <p:cNvGrpSpPr/>
          <p:nvPr/>
        </p:nvGrpSpPr>
        <p:grpSpPr>
          <a:xfrm>
            <a:off x="325989" y="1926425"/>
            <a:ext cx="6133380" cy="4482149"/>
            <a:chOff x="346578" y="1987505"/>
            <a:chExt cx="6024226" cy="4351177"/>
          </a:xfrm>
        </p:grpSpPr>
        <p:pic>
          <p:nvPicPr>
            <p:cNvPr id="11" name="그림 10" descr="텍스트, 스크린샷, 소프트웨어, 컴퓨터 아이콘이(가) 표시된 사진&#10;&#10;AI 생성 콘텐츠는 정확하지 않을 수 있습니다.">
              <a:extLst>
                <a:ext uri="{FF2B5EF4-FFF2-40B4-BE49-F238E27FC236}">
                  <a16:creationId xmlns:a16="http://schemas.microsoft.com/office/drawing/2014/main" id="{B0BB7CEB-7A14-2E6D-AAEA-0DA75B6DA4B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6578" y="2004480"/>
              <a:ext cx="1803956" cy="4334202"/>
            </a:xfrm>
            <a:prstGeom prst="rect">
              <a:avLst/>
            </a:prstGeom>
          </p:spPr>
        </p:pic>
        <p:pic>
          <p:nvPicPr>
            <p:cNvPr id="15" name="그림 14" descr="텍스트, 스크린샷, 소프트웨어, 컴퓨터 아이콘이(가) 표시된 사진&#10;&#10;AI 생성 콘텐츠는 정확하지 않을 수 있습니다.">
              <a:extLst>
                <a:ext uri="{FF2B5EF4-FFF2-40B4-BE49-F238E27FC236}">
                  <a16:creationId xmlns:a16="http://schemas.microsoft.com/office/drawing/2014/main" id="{DDF55DEF-2A6A-419D-DA47-EA3C7CBDECA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326627" y="1987505"/>
              <a:ext cx="2044177" cy="4334202"/>
            </a:xfrm>
            <a:prstGeom prst="rect">
              <a:avLst/>
            </a:prstGeom>
          </p:spPr>
        </p:pic>
        <p:grpSp>
          <p:nvGrpSpPr>
            <p:cNvPr id="16" name="그룹 15">
              <a:extLst>
                <a:ext uri="{FF2B5EF4-FFF2-40B4-BE49-F238E27FC236}">
                  <a16:creationId xmlns:a16="http://schemas.microsoft.com/office/drawing/2014/main" id="{0AB750CB-FD4C-0DFC-9C2C-4E69D46B65C5}"/>
                </a:ext>
              </a:extLst>
            </p:cNvPr>
            <p:cNvGrpSpPr/>
            <p:nvPr/>
          </p:nvGrpSpPr>
          <p:grpSpPr>
            <a:xfrm>
              <a:off x="2262615" y="1995054"/>
              <a:ext cx="1973769" cy="4326654"/>
              <a:chOff x="2262615" y="1995054"/>
              <a:chExt cx="1973769" cy="4326654"/>
            </a:xfrm>
          </p:grpSpPr>
          <p:pic>
            <p:nvPicPr>
              <p:cNvPr id="17" name="그림 16" descr="텍스트, 스크린샷, 소프트웨어, 컴퓨터 아이콘이(가) 표시된 사진&#10;&#10;AI 생성 콘텐츠는 정확하지 않을 수 있습니다.">
                <a:extLst>
                  <a:ext uri="{FF2B5EF4-FFF2-40B4-BE49-F238E27FC236}">
                    <a16:creationId xmlns:a16="http://schemas.microsoft.com/office/drawing/2014/main" id="{EE6F4B03-9BC6-F586-91AA-C02C791127D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262615" y="1995054"/>
                <a:ext cx="1973769" cy="4326654"/>
              </a:xfrm>
              <a:prstGeom prst="rect">
                <a:avLst/>
              </a:prstGeom>
            </p:spPr>
          </p:pic>
          <p:pic>
            <p:nvPicPr>
              <p:cNvPr id="18" name="그림 17">
                <a:extLst>
                  <a:ext uri="{FF2B5EF4-FFF2-40B4-BE49-F238E27FC236}">
                    <a16:creationId xmlns:a16="http://schemas.microsoft.com/office/drawing/2014/main" id="{404753FF-1C4A-99F0-D53A-E617F10397D5}"/>
                  </a:ext>
                </a:extLst>
              </p:cNvPr>
              <p:cNvPicPr>
                <a:picLocks noChangeAspect="1"/>
              </p:cNvPicPr>
              <p:nvPr/>
            </p:nvPicPr>
            <p:blipFill>
              <a:blip r:embed="rId5"/>
              <a:stretch>
                <a:fillRect/>
              </a:stretch>
            </p:blipFill>
            <p:spPr>
              <a:xfrm>
                <a:off x="2766124" y="4452391"/>
                <a:ext cx="966749" cy="1024582"/>
              </a:xfrm>
              <a:prstGeom prst="rect">
                <a:avLst/>
              </a:prstGeom>
            </p:spPr>
          </p:pic>
        </p:grpSp>
      </p:grpSp>
      <p:sp>
        <p:nvSpPr>
          <p:cNvPr id="20" name="화살표: 오각형 66">
            <a:extLst>
              <a:ext uri="{FF2B5EF4-FFF2-40B4-BE49-F238E27FC236}">
                <a16:creationId xmlns:a16="http://schemas.microsoft.com/office/drawing/2014/main" id="{A58F27C5-0FD8-4D0A-B2FE-AE8D4F7DF506}"/>
              </a:ext>
            </a:extLst>
          </p:cNvPr>
          <p:cNvSpPr/>
          <p:nvPr/>
        </p:nvSpPr>
        <p:spPr bwMode="gray">
          <a:xfrm>
            <a:off x="472169" y="3295291"/>
            <a:ext cx="1511905" cy="132846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1" name="타원 20">
            <a:extLst>
              <a:ext uri="{FF2B5EF4-FFF2-40B4-BE49-F238E27FC236}">
                <a16:creationId xmlns:a16="http://schemas.microsoft.com/office/drawing/2014/main" id="{4942A4FF-D94C-B0C0-F686-AEA02E06036D}"/>
              </a:ext>
            </a:extLst>
          </p:cNvPr>
          <p:cNvSpPr/>
          <p:nvPr/>
        </p:nvSpPr>
        <p:spPr bwMode="auto">
          <a:xfrm>
            <a:off x="380291" y="321354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7</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2" name="직사각형 21">
            <a:extLst>
              <a:ext uri="{FF2B5EF4-FFF2-40B4-BE49-F238E27FC236}">
                <a16:creationId xmlns:a16="http://schemas.microsoft.com/office/drawing/2014/main" id="{90F68237-48FA-8ED2-1858-2B3241E1BA4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7"/>
              <a:defRPr/>
            </a:pPr>
            <a:r>
              <a:rPr lang="en-US" sz="1200" b="1" dirty="0">
                <a:solidFill>
                  <a:srgbClr val="1F497D">
                    <a:lumMod val="75000"/>
                  </a:srgbClr>
                </a:solidFill>
                <a:cs typeface="Arial" panose="020B0604020202020204" pitchFamily="34" charset="0"/>
              </a:rPr>
              <a:t>Enter POSCO Customer Mapping Details</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Customer Type selection is mandatory</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Project Customer, Project Name,</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Remarks</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8"/>
              <a:defRPr/>
            </a:pPr>
            <a:r>
              <a:rPr lang="en-US" sz="1200" b="1" dirty="0">
                <a:solidFill>
                  <a:srgbClr val="1F497D">
                    <a:lumMod val="75000"/>
                  </a:srgbClr>
                </a:solidFill>
                <a:cs typeface="Arial" panose="020B0604020202020204" pitchFamily="34" charset="0"/>
              </a:rPr>
              <a:t>Customer Type (Required)</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Customer Type: Developer, Manufacturer, EPC, OEM, Distributor,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Part Supplier, Turbin Supplier</a:t>
            </a:r>
          </a:p>
          <a:p>
            <a:pPr marL="228600" indent="-228600" eaLnBrk="1" hangingPunct="1">
              <a:lnSpc>
                <a:spcPct val="120000"/>
              </a:lnSpc>
              <a:spcAft>
                <a:spcPts val="400"/>
              </a:spcAft>
              <a:buFont typeface="+mj-lt"/>
              <a:buAutoNum type="arabicPeriod" startAt="8"/>
              <a:defRPr/>
            </a:pPr>
            <a:r>
              <a:rPr lang="en-US" altLang="ko-KR" sz="1200" b="1" dirty="0">
                <a:solidFill>
                  <a:srgbClr val="1F497D">
                    <a:lumMod val="75000"/>
                  </a:srgbClr>
                </a:solidFill>
                <a:cs typeface="Arial" panose="020B0604020202020204" pitchFamily="34" charset="0"/>
              </a:rPr>
              <a:t> </a:t>
            </a:r>
            <a:r>
              <a:rPr lang="en-US" sz="1200" b="1" dirty="0">
                <a:solidFill>
                  <a:srgbClr val="1F497D">
                    <a:lumMod val="75000"/>
                  </a:srgbClr>
                </a:solidFill>
                <a:cs typeface="Arial" panose="020B0604020202020204" pitchFamily="34" charset="0"/>
              </a:rPr>
              <a:t>When entering project information, link to the "Project Customer" under Contract/Project tab</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If the selected Project Customer has existing projects, choose from the Project Name list</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If no existing projects are found, click the [New] button, enter Project Name and Remarks, then click [Save]</a:t>
            </a:r>
            <a:br>
              <a:rPr lang="en-US" sz="1100" b="1" dirty="0"/>
            </a:br>
            <a:r>
              <a:rPr lang="en-US" altLang="ko-KR" sz="1100" b="1" dirty="0">
                <a:solidFill>
                  <a:srgbClr val="0000FF"/>
                </a:solidFill>
                <a:cs typeface="Arial" panose="020B0604020202020204" pitchFamily="34" charset="0"/>
              </a:rPr>
              <a:t>※</a:t>
            </a:r>
            <a:r>
              <a:rPr lang="en-US" altLang="ko-KR" sz="1100" b="1" dirty="0">
                <a:solidFill>
                  <a:srgbClr val="0000FF"/>
                </a:solidFill>
                <a:cs typeface="Arial" panose="020B0604020202020204" pitchFamily="34" charset="0"/>
                <a:sym typeface="Wingdings" panose="05000000000000000000" pitchFamily="2" charset="2"/>
              </a:rPr>
              <a:t> </a:t>
            </a:r>
            <a:r>
              <a:rPr lang="en-US" sz="1100" b="1" dirty="0">
                <a:solidFill>
                  <a:srgbClr val="0000FF"/>
                </a:solidFill>
                <a:cs typeface="Arial" panose="020B0604020202020204" pitchFamily="34" charset="0"/>
              </a:rPr>
              <a:t>Project will be linked under the Contract/Project tab of the Project Customer</a:t>
            </a:r>
            <a:endParaRPr lang="en-US" altLang="ko-KR" sz="1100" b="1" dirty="0">
              <a:solidFill>
                <a:srgbClr val="0000FF"/>
              </a:solidFill>
              <a:cs typeface="Arial" panose="020B0604020202020204" pitchFamily="34" charset="0"/>
            </a:endParaRPr>
          </a:p>
        </p:txBody>
      </p:sp>
      <p:sp>
        <p:nvSpPr>
          <p:cNvPr id="23" name="화살표: 오각형 66">
            <a:extLst>
              <a:ext uri="{FF2B5EF4-FFF2-40B4-BE49-F238E27FC236}">
                <a16:creationId xmlns:a16="http://schemas.microsoft.com/office/drawing/2014/main" id="{E1A98289-9061-3853-88F7-9E928DD350E5}"/>
              </a:ext>
            </a:extLst>
          </p:cNvPr>
          <p:cNvSpPr/>
          <p:nvPr/>
        </p:nvSpPr>
        <p:spPr bwMode="gray">
          <a:xfrm>
            <a:off x="2441574" y="4074123"/>
            <a:ext cx="1665606" cy="144680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7690AF89-BB17-36D7-4C5E-55C477B6BCA0}"/>
              </a:ext>
            </a:extLst>
          </p:cNvPr>
          <p:cNvSpPr/>
          <p:nvPr/>
        </p:nvSpPr>
        <p:spPr bwMode="auto">
          <a:xfrm>
            <a:off x="2371551" y="392763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8</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1654DE20-3343-69B2-F3C1-E4A887B4AA9D}"/>
              </a:ext>
            </a:extLst>
          </p:cNvPr>
          <p:cNvSpPr/>
          <p:nvPr/>
        </p:nvSpPr>
        <p:spPr bwMode="gray">
          <a:xfrm>
            <a:off x="4587073" y="3137038"/>
            <a:ext cx="1708175" cy="184903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028E0B9A-A8AA-A493-9981-6D0BA6150D19}"/>
              </a:ext>
            </a:extLst>
          </p:cNvPr>
          <p:cNvSpPr/>
          <p:nvPr/>
        </p:nvSpPr>
        <p:spPr bwMode="auto">
          <a:xfrm>
            <a:off x="4506619" y="301103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9</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7"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1AA2543F-BC72-4BFC-2A36-EF0C4FA96D8E}"/>
              </a:ext>
            </a:extLst>
          </p:cNvPr>
          <p:cNvPicPr>
            <a:picLocks noChangeAspect="1" noChangeArrowheads="1"/>
          </p:cNvPicPr>
          <p:nvPr/>
        </p:nvPicPr>
        <p:blipFill>
          <a:blip r:embed="rId6"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602807" y="4316976"/>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9443530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896D952-F1E7-F10F-4D5B-11F51B261EDC}"/>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81F42D6-BF40-452E-5413-00246394DF4F}"/>
              </a:ext>
            </a:extLst>
          </p:cNvPr>
          <p:cNvSpPr>
            <a:spLocks noGrp="1"/>
          </p:cNvSpPr>
          <p:nvPr>
            <p:ph type="title"/>
          </p:nvPr>
        </p:nvSpPr>
        <p:spPr>
          <a:xfrm>
            <a:off x="242888" y="404118"/>
            <a:ext cx="1418145" cy="307777"/>
          </a:xfrm>
        </p:spPr>
        <p:txBody>
          <a:bodyPr>
            <a:scene3d>
              <a:camera prst="orthographicFront"/>
              <a:lightRig rig="threePt" dir="t"/>
            </a:scene3d>
            <a:sp3d>
              <a:bevelT w="0" h="0"/>
            </a:sp3d>
          </a:bodyPr>
          <a:lstStyle/>
          <a:p>
            <a:r>
              <a:rPr lang="en-US" altLang="ko-KR" spc="-70" dirty="0" err="1"/>
              <a:t>Contents_PC</a:t>
            </a:r>
            <a:endParaRPr lang="en-US" altLang="ko-KR" spc="-70" dirty="0"/>
          </a:p>
        </p:txBody>
      </p:sp>
      <p:grpSp>
        <p:nvGrpSpPr>
          <p:cNvPr id="13" name="그룹 12">
            <a:extLst>
              <a:ext uri="{FF2B5EF4-FFF2-40B4-BE49-F238E27FC236}">
                <a16:creationId xmlns:a16="http://schemas.microsoft.com/office/drawing/2014/main" id="{9137076F-00F5-0469-11BE-995E052B06A5}"/>
              </a:ext>
            </a:extLst>
          </p:cNvPr>
          <p:cNvGrpSpPr/>
          <p:nvPr/>
        </p:nvGrpSpPr>
        <p:grpSpPr>
          <a:xfrm>
            <a:off x="242888" y="1085329"/>
            <a:ext cx="6120000" cy="873541"/>
            <a:chOff x="242888" y="1360202"/>
            <a:chExt cx="6120000" cy="873541"/>
          </a:xfrm>
        </p:grpSpPr>
        <p:sp>
          <p:nvSpPr>
            <p:cNvPr id="7" name="화살표: 오각형 6">
              <a:extLst>
                <a:ext uri="{FF2B5EF4-FFF2-40B4-BE49-F238E27FC236}">
                  <a16:creationId xmlns:a16="http://schemas.microsoft.com/office/drawing/2014/main" id="{DEE457B9-5ECC-9BF4-442F-BF56BAD1E183}"/>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3</a:t>
              </a:r>
              <a:endParaRPr lang="ko-KR" altLang="en-US" sz="1400" b="1" dirty="0">
                <a:ln>
                  <a:solidFill>
                    <a:schemeClr val="accent1">
                      <a:alpha val="0"/>
                    </a:schemeClr>
                  </a:solidFill>
                </a:ln>
                <a:solidFill>
                  <a:schemeClr val="bg1"/>
                </a:solidFill>
                <a:latin typeface="+mn-ea"/>
                <a:ea typeface="+mn-ea"/>
              </a:endParaRPr>
            </a:p>
          </p:txBody>
        </p:sp>
        <p:cxnSp>
          <p:nvCxnSpPr>
            <p:cNvPr id="10" name="직선 연결선 9">
              <a:extLst>
                <a:ext uri="{FF2B5EF4-FFF2-40B4-BE49-F238E27FC236}">
                  <a16:creationId xmlns:a16="http://schemas.microsoft.com/office/drawing/2014/main" id="{880ED997-0657-C648-C704-2FAE78F21112}"/>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1" name="사각형: 둥근 모서리 10">
              <a:extLst>
                <a:ext uri="{FF2B5EF4-FFF2-40B4-BE49-F238E27FC236}">
                  <a16:creationId xmlns:a16="http://schemas.microsoft.com/office/drawing/2014/main" id="{F5215833-2146-73F4-9FB6-47C0EC2F6A3E}"/>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Reporting &amp; Performance</a:t>
              </a:r>
              <a:endParaRPr lang="ko-KR" altLang="en-US" sz="1800" b="1" dirty="0">
                <a:ln>
                  <a:solidFill>
                    <a:schemeClr val="accent1">
                      <a:alpha val="0"/>
                    </a:schemeClr>
                  </a:solidFill>
                </a:ln>
                <a:solidFill>
                  <a:srgbClr val="002060"/>
                </a:solidFill>
                <a:latin typeface="+mn-ea"/>
                <a:ea typeface="+mn-ea"/>
              </a:endParaRPr>
            </a:p>
          </p:txBody>
        </p:sp>
        <p:sp>
          <p:nvSpPr>
            <p:cNvPr id="12" name="사각형: 둥근 모서리 11">
              <a:extLst>
                <a:ext uri="{FF2B5EF4-FFF2-40B4-BE49-F238E27FC236}">
                  <a16:creationId xmlns:a16="http://schemas.microsoft.com/office/drawing/2014/main" id="{41F4291E-974E-4F98-9272-D042907B539E}"/>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altLang="ko-KR" sz="1600" b="1" dirty="0">
                  <a:ln>
                    <a:solidFill>
                      <a:schemeClr val="accent1">
                        <a:alpha val="0"/>
                      </a:schemeClr>
                    </a:solidFill>
                  </a:ln>
                  <a:solidFill>
                    <a:srgbClr val="002060"/>
                  </a:solidFill>
                  <a:latin typeface="+mn-ea"/>
                  <a:ea typeface="+mn-ea"/>
                </a:rPr>
                <a:t>Delivery Performance Report</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a:t>
              </a:r>
              <a:r>
                <a:rPr lang="en-US" sz="1400" b="1" dirty="0">
                  <a:solidFill>
                    <a:srgbClr val="002060"/>
                  </a:solidFill>
                </a:rPr>
                <a:t>Monthly Delivery Performance Report</a:t>
              </a:r>
              <a:br>
                <a:rPr lang="en-US" sz="1400" b="1" dirty="0">
                  <a:solidFill>
                    <a:srgbClr val="002060"/>
                  </a:solidFill>
                </a:rPr>
              </a:br>
              <a:r>
                <a:rPr lang="en-US" altLang="ko-KR" sz="1400" b="1" dirty="0">
                  <a:ln>
                    <a:solidFill>
                      <a:schemeClr val="accent1">
                        <a:alpha val="0"/>
                      </a:schemeClr>
                    </a:solidFill>
                  </a:ln>
                  <a:solidFill>
                    <a:srgbClr val="002060"/>
                  </a:solidFill>
                  <a:latin typeface="+mn-ea"/>
                  <a:ea typeface="+mn-ea"/>
                </a:rPr>
                <a:t>1.2 Delivery</a:t>
              </a:r>
              <a:r>
                <a:rPr lang="en-US" sz="1400" b="1" dirty="0">
                  <a:solidFill>
                    <a:srgbClr val="002060"/>
                  </a:solidFill>
                </a:rPr>
                <a:t> Performance </a:t>
              </a:r>
              <a:r>
                <a:rPr lang="en-US" altLang="ko-KR" sz="1400" b="1" dirty="0">
                  <a:solidFill>
                    <a:srgbClr val="002060"/>
                  </a:solidFill>
                </a:rPr>
                <a:t>Report</a:t>
              </a:r>
              <a:endParaRPr lang="ko-KR" altLang="en-US" sz="1400" b="1" dirty="0">
                <a:ln>
                  <a:solidFill>
                    <a:schemeClr val="accent1">
                      <a:alpha val="0"/>
                    </a:schemeClr>
                  </a:solidFill>
                </a:ln>
                <a:solidFill>
                  <a:srgbClr val="002060"/>
                </a:solidFill>
                <a:latin typeface="+mn-ea"/>
                <a:ea typeface="+mn-ea"/>
              </a:endParaRPr>
            </a:p>
          </p:txBody>
        </p:sp>
      </p:grpSp>
      <p:grpSp>
        <p:nvGrpSpPr>
          <p:cNvPr id="3" name="그룹 2">
            <a:extLst>
              <a:ext uri="{FF2B5EF4-FFF2-40B4-BE49-F238E27FC236}">
                <a16:creationId xmlns:a16="http://schemas.microsoft.com/office/drawing/2014/main" id="{524304DC-A586-4EE6-8899-50AE9C8F6ABD}"/>
              </a:ext>
            </a:extLst>
          </p:cNvPr>
          <p:cNvGrpSpPr/>
          <p:nvPr/>
        </p:nvGrpSpPr>
        <p:grpSpPr>
          <a:xfrm>
            <a:off x="242888" y="2866504"/>
            <a:ext cx="6120000" cy="873541"/>
            <a:chOff x="242888" y="1360202"/>
            <a:chExt cx="6120000" cy="873541"/>
          </a:xfrm>
        </p:grpSpPr>
        <p:sp>
          <p:nvSpPr>
            <p:cNvPr id="4" name="화살표: 오각형 3">
              <a:extLst>
                <a:ext uri="{FF2B5EF4-FFF2-40B4-BE49-F238E27FC236}">
                  <a16:creationId xmlns:a16="http://schemas.microsoft.com/office/drawing/2014/main" id="{1E1B2F75-B1AF-01C3-BA79-5BF994A9889B}"/>
                </a:ext>
              </a:extLst>
            </p:cNvPr>
            <p:cNvSpPr/>
            <p:nvPr/>
          </p:nvSpPr>
          <p:spPr bwMode="auto">
            <a:xfrm>
              <a:off x="242889" y="1360202"/>
              <a:ext cx="1721780" cy="447961"/>
            </a:xfrm>
            <a:prstGeom prst="homePlate">
              <a:avLst/>
            </a:prstGeom>
            <a:solidFill>
              <a:srgbClr val="002060"/>
            </a:solidFill>
            <a:ln>
              <a:solidFill>
                <a:schemeClr val="tx1">
                  <a:lumMod val="50000"/>
                  <a:lumOff val="50000"/>
                </a:schemeClr>
              </a:solidFill>
            </a:ln>
            <a:effectLst/>
          </p:spPr>
          <p:txBody>
            <a:bodyPr vert="horz" wrap="none" lIns="91440" tIns="45720" rIns="91440" bIns="45720" numCol="1" rtlCol="0" anchor="ctr" anchorCtr="0" compatLnSpc="1">
              <a:prstTxWarp prst="textNoShape">
                <a:avLst/>
              </a:prstTxWarp>
            </a:bodyPr>
            <a:lstStyle/>
            <a:p>
              <a:pPr algn="ctr" eaLnBrk="1" hangingPunct="1"/>
              <a:r>
                <a:rPr lang="en-US" altLang="ko-KR" sz="1400" b="1" dirty="0">
                  <a:ln>
                    <a:solidFill>
                      <a:schemeClr val="accent1">
                        <a:alpha val="0"/>
                      </a:schemeClr>
                    </a:solidFill>
                  </a:ln>
                  <a:solidFill>
                    <a:schemeClr val="bg1"/>
                  </a:solidFill>
                  <a:latin typeface="+mn-ea"/>
                  <a:ea typeface="+mn-ea"/>
                </a:rPr>
                <a:t>Step 4</a:t>
              </a:r>
              <a:endParaRPr lang="ko-KR" altLang="en-US" sz="1400" b="1" dirty="0">
                <a:ln>
                  <a:solidFill>
                    <a:schemeClr val="accent1">
                      <a:alpha val="0"/>
                    </a:schemeClr>
                  </a:solidFill>
                </a:ln>
                <a:solidFill>
                  <a:schemeClr val="bg1"/>
                </a:solidFill>
                <a:latin typeface="+mn-ea"/>
                <a:ea typeface="+mn-ea"/>
              </a:endParaRPr>
            </a:p>
          </p:txBody>
        </p:sp>
        <p:cxnSp>
          <p:nvCxnSpPr>
            <p:cNvPr id="5" name="직선 연결선 4">
              <a:extLst>
                <a:ext uri="{FF2B5EF4-FFF2-40B4-BE49-F238E27FC236}">
                  <a16:creationId xmlns:a16="http://schemas.microsoft.com/office/drawing/2014/main" id="{1EA7CE83-89E5-835C-EEF0-BEFBCCB40BAB}"/>
                </a:ext>
              </a:extLst>
            </p:cNvPr>
            <p:cNvCxnSpPr/>
            <p:nvPr/>
          </p:nvCxnSpPr>
          <p:spPr bwMode="auto">
            <a:xfrm>
              <a:off x="242888" y="1808163"/>
              <a:ext cx="6120000" cy="0"/>
            </a:xfrm>
            <a:prstGeom prst="line">
              <a:avLst/>
            </a:prstGeom>
            <a:solidFill>
              <a:srgbClr val="D8D8DA"/>
            </a:solidFill>
            <a:ln w="19050" cap="flat" cmpd="sng" algn="ctr">
              <a:solidFill>
                <a:schemeClr val="bg1">
                  <a:lumMod val="85000"/>
                </a:schemeClr>
              </a:solidFill>
              <a:prstDash val="solid"/>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6" name="사각형: 둥근 모서리 5">
              <a:extLst>
                <a:ext uri="{FF2B5EF4-FFF2-40B4-BE49-F238E27FC236}">
                  <a16:creationId xmlns:a16="http://schemas.microsoft.com/office/drawing/2014/main" id="{28DD6538-9F3B-831B-76EC-EA21B56A94CF}"/>
                </a:ext>
              </a:extLst>
            </p:cNvPr>
            <p:cNvSpPr/>
            <p:nvPr/>
          </p:nvSpPr>
          <p:spPr bwMode="auto">
            <a:xfrm>
              <a:off x="1949173" y="1371721"/>
              <a:ext cx="3003827" cy="424923"/>
            </a:xfrm>
            <a:prstGeom prst="roundRect">
              <a:avLst>
                <a:gd name="adj" fmla="val 9452"/>
              </a:avLst>
            </a:prstGeom>
            <a:solidFill>
              <a:schemeClr val="bg1"/>
            </a:solidFill>
            <a:ln>
              <a:noFill/>
            </a:ln>
            <a:effectLst/>
          </p:spPr>
          <p:txBody>
            <a:bodyPr vert="horz" wrap="none" lIns="91440" tIns="45720" rIns="91440" bIns="45720" numCol="1" rtlCol="0" anchor="ctr" anchorCtr="0" compatLnSpc="1">
              <a:prstTxWarp prst="textNoShape">
                <a:avLst/>
              </a:prstTxWarp>
            </a:bodyPr>
            <a:lstStyle/>
            <a:p>
              <a:pPr eaLnBrk="1" hangingPunct="1"/>
              <a:r>
                <a:rPr lang="en-US" altLang="ko-KR" sz="1800" b="1" dirty="0">
                  <a:ln>
                    <a:solidFill>
                      <a:schemeClr val="accent1">
                        <a:alpha val="0"/>
                      </a:schemeClr>
                    </a:solidFill>
                  </a:ln>
                  <a:solidFill>
                    <a:srgbClr val="002060"/>
                  </a:solidFill>
                  <a:latin typeface="+mn-ea"/>
                  <a:ea typeface="+mn-ea"/>
                </a:rPr>
                <a:t>User Role Assignment for Sales Order Mgmt.</a:t>
              </a:r>
              <a:endParaRPr lang="ko-KR" altLang="en-US" sz="1800" b="1" dirty="0">
                <a:ln>
                  <a:solidFill>
                    <a:schemeClr val="accent1">
                      <a:alpha val="0"/>
                    </a:schemeClr>
                  </a:solidFill>
                </a:ln>
                <a:solidFill>
                  <a:srgbClr val="002060"/>
                </a:solidFill>
                <a:latin typeface="+mn-ea"/>
                <a:ea typeface="+mn-ea"/>
              </a:endParaRPr>
            </a:p>
          </p:txBody>
        </p:sp>
        <p:sp>
          <p:nvSpPr>
            <p:cNvPr id="8" name="사각형: 둥근 모서리 7">
              <a:extLst>
                <a:ext uri="{FF2B5EF4-FFF2-40B4-BE49-F238E27FC236}">
                  <a16:creationId xmlns:a16="http://schemas.microsoft.com/office/drawing/2014/main" id="{44570292-56BF-D4EB-8803-59FFAB11BB32}"/>
                </a:ext>
              </a:extLst>
            </p:cNvPr>
            <p:cNvSpPr/>
            <p:nvPr/>
          </p:nvSpPr>
          <p:spPr bwMode="auto">
            <a:xfrm>
              <a:off x="1765598" y="1808820"/>
              <a:ext cx="3003827" cy="424923"/>
            </a:xfrm>
            <a:prstGeom prst="roundRect">
              <a:avLst>
                <a:gd name="adj" fmla="val 9452"/>
              </a:avLst>
            </a:prstGeom>
            <a:noFill/>
            <a:ln>
              <a:noFill/>
            </a:ln>
            <a:effectLst/>
          </p:spPr>
          <p:txBody>
            <a:bodyPr vert="horz" wrap="none" lIns="91440" tIns="45720" rIns="91440" bIns="45720" numCol="1" rtlCol="0" anchor="t" anchorCtr="0" compatLnSpc="1">
              <a:prstTxWarp prst="textNoShape">
                <a:avLst/>
              </a:prstTxWarp>
            </a:bodyPr>
            <a:lstStyle/>
            <a:p>
              <a:pPr marL="342900" indent="-342900" eaLnBrk="1" hangingPunct="1">
                <a:lnSpc>
                  <a:spcPct val="130000"/>
                </a:lnSpc>
                <a:spcAft>
                  <a:spcPts val="800"/>
                </a:spcAft>
                <a:buAutoNum type="arabicPeriod"/>
              </a:pPr>
              <a:r>
                <a:rPr lang="en-US" sz="1600" b="1" dirty="0">
                  <a:solidFill>
                    <a:srgbClr val="002060"/>
                  </a:solidFill>
                </a:rPr>
                <a:t>POSCO Manager Identification Control</a:t>
              </a:r>
              <a:r>
                <a:rPr lang="ko-KR" altLang="en-US" sz="1600" b="1" dirty="0">
                  <a:ln>
                    <a:solidFill>
                      <a:schemeClr val="accent1">
                        <a:alpha val="0"/>
                      </a:schemeClr>
                    </a:solidFill>
                  </a:ln>
                  <a:solidFill>
                    <a:srgbClr val="002060"/>
                  </a:solidFill>
                  <a:latin typeface="+mn-ea"/>
                  <a:ea typeface="+mn-ea"/>
                </a:rPr>
                <a:t> </a:t>
              </a:r>
              <a:br>
                <a:rPr lang="ko-KR" altLang="en-US" sz="1600" b="1" dirty="0">
                  <a:ln>
                    <a:solidFill>
                      <a:schemeClr val="accent1">
                        <a:alpha val="0"/>
                      </a:schemeClr>
                    </a:solidFill>
                  </a:ln>
                  <a:solidFill>
                    <a:srgbClr val="002060"/>
                  </a:solidFill>
                  <a:latin typeface="+mn-ea"/>
                  <a:ea typeface="+mn-ea"/>
                </a:rPr>
              </a:br>
              <a:r>
                <a:rPr lang="en-US" altLang="ko-KR" sz="1400" b="1" dirty="0">
                  <a:ln>
                    <a:solidFill>
                      <a:schemeClr val="accent1">
                        <a:alpha val="0"/>
                      </a:schemeClr>
                    </a:solidFill>
                  </a:ln>
                  <a:solidFill>
                    <a:srgbClr val="002060"/>
                  </a:solidFill>
                  <a:latin typeface="+mn-ea"/>
                  <a:ea typeface="+mn-ea"/>
                </a:rPr>
                <a:t>1.1 Order Owner Mapping</a:t>
              </a:r>
              <a:endParaRPr lang="en-US" sz="1400" b="1" dirty="0">
                <a:solidFill>
                  <a:srgbClr val="002060"/>
                </a:solidFill>
              </a:endParaRPr>
            </a:p>
          </p:txBody>
        </p:sp>
      </p:grpSp>
      <p:sp>
        <p:nvSpPr>
          <p:cNvPr id="9" name="실행 단추: 앞으로 또는 다음으로 이동 8">
            <a:hlinkClick r:id="rId3" action="ppaction://hlinksldjump"/>
            <a:extLst>
              <a:ext uri="{FF2B5EF4-FFF2-40B4-BE49-F238E27FC236}">
                <a16:creationId xmlns:a16="http://schemas.microsoft.com/office/drawing/2014/main" id="{EC2FC4E1-AADE-485E-CF2F-78B2E00E4A2B}"/>
              </a:ext>
            </a:extLst>
          </p:cNvPr>
          <p:cNvSpPr/>
          <p:nvPr/>
        </p:nvSpPr>
        <p:spPr bwMode="auto">
          <a:xfrm>
            <a:off x="1585598" y="1656408"/>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4" name="실행 단추: 앞으로 또는 다음으로 이동 13">
            <a:hlinkClick r:id="rId4" action="ppaction://hlinksldjump"/>
            <a:extLst>
              <a:ext uri="{FF2B5EF4-FFF2-40B4-BE49-F238E27FC236}">
                <a16:creationId xmlns:a16="http://schemas.microsoft.com/office/drawing/2014/main" id="{1188942D-0235-F642-EF22-D3E0CDC53D1C}"/>
              </a:ext>
            </a:extLst>
          </p:cNvPr>
          <p:cNvSpPr/>
          <p:nvPr/>
        </p:nvSpPr>
        <p:spPr bwMode="auto">
          <a:xfrm>
            <a:off x="1585598" y="3429000"/>
            <a:ext cx="180000" cy="180000"/>
          </a:xfrm>
          <a:prstGeom prst="actionButtonForwardNext">
            <a:avLst/>
          </a:prstGeom>
          <a:solidFill>
            <a:schemeClr val="bg1">
              <a:lumMod val="95000"/>
            </a:schemeClr>
          </a:solidFill>
          <a:ln>
            <a:solidFill>
              <a:schemeClr val="tx1">
                <a:lumMod val="50000"/>
                <a:lumOff val="50000"/>
              </a:schemeClr>
            </a:solidFill>
          </a:ln>
          <a:effectLst/>
        </p:spPr>
        <p:txBody>
          <a:bodyPr vert="horz" wrap="square" lIns="91440" tIns="45720" rIns="91440" bIns="45720" numCol="1" rtlCol="0" anchor="ctr" anchorCtr="0" compatLnSpc="1">
            <a:prstTxWarp prst="textNoShape">
              <a:avLst/>
            </a:prstTxWarp>
          </a:bodyPr>
          <a:lstStyle>
            <a:defPPr>
              <a:defRPr lang="ko-KR"/>
            </a:defPPr>
            <a:lvl1pPr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1pPr>
            <a:lvl2pPr marL="4572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2pPr>
            <a:lvl3pPr marL="9144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3pPr>
            <a:lvl4pPr marL="13716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4pPr>
            <a:lvl5pPr marL="1828800" algn="l" rtl="0" eaLnBrk="0" fontAlgn="base" hangingPunct="0">
              <a:spcBef>
                <a:spcPct val="0"/>
              </a:spcBef>
              <a:spcAft>
                <a:spcPct val="0"/>
              </a:spcAft>
              <a:defRPr kumimoji="1" sz="800" kern="1200">
                <a:solidFill>
                  <a:srgbClr val="808080"/>
                </a:solidFill>
                <a:latin typeface="Arial" pitchFamily="34" charset="0"/>
                <a:ea typeface="맑은 고딕" pitchFamily="50" charset="-127"/>
                <a:cs typeface="+mn-cs"/>
              </a:defRPr>
            </a:lvl5pPr>
            <a:lvl6pPr marL="2286000" algn="l" defTabSz="914400" rtl="0" eaLnBrk="1" latinLnBrk="1" hangingPunct="1">
              <a:defRPr kumimoji="1" sz="800" kern="1200">
                <a:solidFill>
                  <a:srgbClr val="808080"/>
                </a:solidFill>
                <a:latin typeface="Arial" pitchFamily="34" charset="0"/>
                <a:ea typeface="맑은 고딕" pitchFamily="50" charset="-127"/>
                <a:cs typeface="+mn-cs"/>
              </a:defRPr>
            </a:lvl6pPr>
            <a:lvl7pPr marL="2743200" algn="l" defTabSz="914400" rtl="0" eaLnBrk="1" latinLnBrk="1" hangingPunct="1">
              <a:defRPr kumimoji="1" sz="800" kern="1200">
                <a:solidFill>
                  <a:srgbClr val="808080"/>
                </a:solidFill>
                <a:latin typeface="Arial" pitchFamily="34" charset="0"/>
                <a:ea typeface="맑은 고딕" pitchFamily="50" charset="-127"/>
                <a:cs typeface="+mn-cs"/>
              </a:defRPr>
            </a:lvl7pPr>
            <a:lvl8pPr marL="3200400" algn="l" defTabSz="914400" rtl="0" eaLnBrk="1" latinLnBrk="1" hangingPunct="1">
              <a:defRPr kumimoji="1" sz="800" kern="1200">
                <a:solidFill>
                  <a:srgbClr val="808080"/>
                </a:solidFill>
                <a:latin typeface="Arial" pitchFamily="34" charset="0"/>
                <a:ea typeface="맑은 고딕" pitchFamily="50" charset="-127"/>
                <a:cs typeface="+mn-cs"/>
              </a:defRPr>
            </a:lvl8pPr>
            <a:lvl9pPr marL="3657600" algn="l" defTabSz="914400" rtl="0" eaLnBrk="1" latinLnBrk="1" hangingPunct="1">
              <a:defRPr kumimoji="1" sz="800" kern="1200">
                <a:solidFill>
                  <a:srgbClr val="808080"/>
                </a:solidFill>
                <a:latin typeface="Arial" pitchFamily="34" charset="0"/>
                <a:ea typeface="맑은 고딕" pitchFamily="50" charset="-127"/>
                <a:cs typeface="+mn-cs"/>
              </a:defRPr>
            </a:lvl9p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ko-KR" alt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215711847"/>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FE718-AA97-8BAE-9729-75B98CDC9E4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9B20B12-08D4-6CCC-DE70-E4EA3214EAE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E9CD9A1E-6FCE-D88D-0D33-FBBA0CB5E15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C8032968-A35E-AE1E-8C69-0FCF0F44E76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10"/>
              <a:defRPr/>
            </a:pPr>
            <a:r>
              <a:rPr lang="en-US" sz="1200" b="1" dirty="0">
                <a:solidFill>
                  <a:srgbClr val="1F497D">
                    <a:lumMod val="75000"/>
                  </a:srgbClr>
                </a:solidFill>
                <a:cs typeface="Arial" panose="020B0604020202020204" pitchFamily="34" charset="0"/>
              </a:rPr>
              <a:t> Upon Completion of POSCO Customer Mappin</a:t>
            </a:r>
            <a:r>
              <a:rPr lang="en-US" altLang="ko-KR" sz="1200" b="1" dirty="0">
                <a:solidFill>
                  <a:srgbClr val="1F497D">
                    <a:lumMod val="75000"/>
                  </a:srgbClr>
                </a:solidFill>
                <a:cs typeface="Arial" panose="020B0604020202020204" pitchFamily="34" charset="0"/>
              </a:rPr>
              <a:t>g</a:t>
            </a:r>
            <a:br>
              <a:rPr lang="en-US" altLang="ko-KR" sz="1200" dirty="0"/>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Mapping results are saved in</a:t>
            </a:r>
            <a:r>
              <a:rPr lang="en-US" altLang="ko-KR" sz="1100" dirty="0">
                <a:solidFill>
                  <a:schemeClr val="tx1"/>
                </a:solidFill>
                <a:cs typeface="Arial" panose="020B0604020202020204" pitchFamily="34" charset="0"/>
              </a:rPr>
              <a:t>: Account, BP Number, Mapping Status</a:t>
            </a:r>
          </a:p>
          <a:p>
            <a:pPr marL="228600" indent="-228600" eaLnBrk="1" hangingPunct="1">
              <a:lnSpc>
                <a:spcPct val="120000"/>
              </a:lnSpc>
              <a:spcAft>
                <a:spcPts val="400"/>
              </a:spcAft>
              <a:buFont typeface="+mj-lt"/>
              <a:buAutoNum type="arabicPeriod" startAt="10"/>
              <a:defRPr/>
            </a:pPr>
            <a:r>
              <a:rPr lang="en-US" sz="1100" b="1" dirty="0">
                <a:solidFill>
                  <a:schemeClr val="tx1"/>
                </a:solidFill>
                <a:cs typeface="Arial" panose="020B0604020202020204" pitchFamily="34" charset="0"/>
              </a:rPr>
              <a:t> </a:t>
            </a:r>
            <a:r>
              <a:rPr lang="en-US" sz="1200" b="1" dirty="0">
                <a:solidFill>
                  <a:srgbClr val="1F497D">
                    <a:lumMod val="75000"/>
                  </a:srgbClr>
                </a:solidFill>
                <a:cs typeface="Arial" panose="020B0604020202020204" pitchFamily="34" charset="0"/>
              </a:rPr>
              <a:t>After Order Number Mapping</a:t>
            </a:r>
            <a:br>
              <a:rPr lang="en-US" sz="1200" dirty="0"/>
            </a:br>
            <a:r>
              <a:rPr lang="en-US" altLang="ko-KR" sz="1100" dirty="0">
                <a:solidFill>
                  <a:schemeClr val="tx1"/>
                </a:solidFill>
                <a:cs typeface="Arial" panose="020B0604020202020204" pitchFamily="34" charset="0"/>
              </a:rPr>
              <a:t>- To modify BP mapping per Order Line:</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Select checkboxes for each line</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Click the [Mapping] button to apply changes</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When Order Number is mapped, all associated Order Lines are mapped together</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When modifying mapping per Order Line, the parent Order Number remains unchanged</a:t>
            </a:r>
            <a:br>
              <a:rPr lang="en-US" sz="1100" dirty="0"/>
            </a:br>
            <a:br>
              <a:rPr lang="en-US" sz="1100" b="1" dirty="0">
                <a:solidFill>
                  <a:srgbClr val="0000FF"/>
                </a:solidFill>
                <a:cs typeface="Arial" panose="020B0604020202020204" pitchFamily="34" charset="0"/>
              </a:rPr>
            </a:br>
            <a:r>
              <a:rPr lang="en-US" altLang="ko-KR"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Once POSCO customer mapping for confirmed steel orders is completed, customer detail view and integrated order monitoring become available.</a:t>
            </a:r>
            <a:br>
              <a:rPr lang="en-US" sz="1100" b="1" dirty="0">
                <a:solidFill>
                  <a:srgbClr val="0000FF"/>
                </a:solidFill>
                <a:cs typeface="Arial" panose="020B0604020202020204" pitchFamily="34" charset="0"/>
              </a:rPr>
            </a:br>
            <a:r>
              <a:rPr lang="en-US" sz="1100" b="1" dirty="0">
                <a:solidFill>
                  <a:srgbClr val="0000FF"/>
                </a:solidFill>
                <a:cs typeface="Arial" panose="020B0604020202020204" pitchFamily="34" charset="0"/>
              </a:rPr>
              <a:t>→ Therefore, this step is mandatory.</a:t>
            </a:r>
            <a:endParaRPr lang="en-US" altLang="ko-KR" sz="1100" b="1" dirty="0">
              <a:solidFill>
                <a:srgbClr val="0000FF"/>
              </a:solidFill>
              <a:cs typeface="Arial" panose="020B0604020202020204" pitchFamily="34" charset="0"/>
            </a:endParaRPr>
          </a:p>
        </p:txBody>
      </p:sp>
      <p:graphicFrame>
        <p:nvGraphicFramePr>
          <p:cNvPr id="3" name="표 2">
            <a:extLst>
              <a:ext uri="{FF2B5EF4-FFF2-40B4-BE49-F238E27FC236}">
                <a16:creationId xmlns:a16="http://schemas.microsoft.com/office/drawing/2014/main" id="{1D9206FD-22DC-7205-237B-D8458C3F0BC2}"/>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 </a:t>
                      </a:r>
                      <a:r>
                        <a:rPr kumimoji="1" lang="en-US" altLang="ko-KR" sz="1200" b="1" i="0" u="none" strike="noStrike" kern="1200" cap="none" spc="0" normalizeH="0" baseline="0" noProof="0">
                          <a:ln>
                            <a:solidFill>
                              <a:srgbClr val="4F81BD">
                                <a:alpha val="0"/>
                              </a:srgbClr>
                            </a:solidFill>
                          </a:ln>
                          <a:solidFill>
                            <a:schemeClr val="tx1"/>
                          </a:solidFill>
                          <a:effectLst/>
                          <a:uLnTx/>
                          <a:uFillTx/>
                          <a:latin typeface="+mn-lt"/>
                          <a:ea typeface="+mn-ea"/>
                          <a:cs typeface="+mn-cs"/>
                        </a:rPr>
                        <a:t>POSCO Customer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POSCO End-Customer Mapping </a:t>
                      </a:r>
                      <a:r>
                        <a:rPr lang="en-US" altLang="ko-KR" sz="1200" b="1" dirty="0"/>
                        <a:t>(4/4)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 Orders &gt; CRM Customer</a:t>
                      </a:r>
                      <a:r>
                        <a:rPr lang="ko-KR" altLang="en-US" sz="1200" b="1" dirty="0"/>
                        <a:t> </a:t>
                      </a:r>
                      <a:r>
                        <a:rPr lang="en-US" altLang="ko-KR" sz="1200" b="1" dirty="0"/>
                        <a:t>Mapping button &gt; </a:t>
                      </a:r>
                      <a:r>
                        <a:rPr lang="en-US" altLang="ko-KR" sz="1200" b="1" dirty="0" err="1"/>
                        <a:t>OrderLine</a:t>
                      </a:r>
                      <a:r>
                        <a:rPr lang="en-US" altLang="ko-KR" sz="1200" b="1" dirty="0"/>
                        <a:t> Mapping button &gt; [Save]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grpSp>
        <p:nvGrpSpPr>
          <p:cNvPr id="12" name="그룹 11">
            <a:extLst>
              <a:ext uri="{FF2B5EF4-FFF2-40B4-BE49-F238E27FC236}">
                <a16:creationId xmlns:a16="http://schemas.microsoft.com/office/drawing/2014/main" id="{C21C3C4D-F5C3-1446-7E51-F5002A5F7118}"/>
              </a:ext>
            </a:extLst>
          </p:cNvPr>
          <p:cNvGrpSpPr/>
          <p:nvPr/>
        </p:nvGrpSpPr>
        <p:grpSpPr>
          <a:xfrm>
            <a:off x="342507" y="1989269"/>
            <a:ext cx="6100344" cy="4356462"/>
            <a:chOff x="296798" y="1984061"/>
            <a:chExt cx="6100344" cy="4356462"/>
          </a:xfrm>
        </p:grpSpPr>
        <p:pic>
          <p:nvPicPr>
            <p:cNvPr id="4" name="그림 3" descr="텍스트, 스크린샷, 소프트웨어, 번호이(가) 표시된 사진&#10;&#10;AI 생성 콘텐츠는 정확하지 않을 수 있습니다.">
              <a:extLst>
                <a:ext uri="{FF2B5EF4-FFF2-40B4-BE49-F238E27FC236}">
                  <a16:creationId xmlns:a16="http://schemas.microsoft.com/office/drawing/2014/main" id="{2D896DF0-F77F-C66D-EFDE-ACE4582196B3}"/>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384599" y="1984061"/>
              <a:ext cx="1960407" cy="4356461"/>
            </a:xfrm>
            <a:prstGeom prst="rect">
              <a:avLst/>
            </a:prstGeom>
          </p:spPr>
        </p:pic>
        <p:pic>
          <p:nvPicPr>
            <p:cNvPr id="6" name="그림 5" descr="텍스트, 스크린샷, 번호, 소프트웨어이(가) 표시된 사진&#10;&#10;AI 생성 콘텐츠는 정확하지 않을 수 있습니다.">
              <a:extLst>
                <a:ext uri="{FF2B5EF4-FFF2-40B4-BE49-F238E27FC236}">
                  <a16:creationId xmlns:a16="http://schemas.microsoft.com/office/drawing/2014/main" id="{CA4B5263-3AA3-1029-7C8B-32939C6B8A51}"/>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96798" y="1984062"/>
              <a:ext cx="1960407" cy="4356461"/>
            </a:xfrm>
            <a:prstGeom prst="rect">
              <a:avLst/>
            </a:prstGeom>
          </p:spPr>
        </p:pic>
        <p:pic>
          <p:nvPicPr>
            <p:cNvPr id="9" name="그림 8" descr="텍스트, 스크린샷, 소프트웨어, 번호이(가) 표시된 사진&#10;&#10;AI 생성 콘텐츠는 정확하지 않을 수 있습니다.">
              <a:extLst>
                <a:ext uri="{FF2B5EF4-FFF2-40B4-BE49-F238E27FC236}">
                  <a16:creationId xmlns:a16="http://schemas.microsoft.com/office/drawing/2014/main" id="{9F546061-124A-8643-7438-86CF58CA5B4E}"/>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36735" y="1984062"/>
              <a:ext cx="1960407" cy="4356461"/>
            </a:xfrm>
            <a:prstGeom prst="rect">
              <a:avLst/>
            </a:prstGeom>
          </p:spPr>
        </p:pic>
      </p:grpSp>
      <p:sp>
        <p:nvSpPr>
          <p:cNvPr id="13" name="화살표: 오각형 66">
            <a:extLst>
              <a:ext uri="{FF2B5EF4-FFF2-40B4-BE49-F238E27FC236}">
                <a16:creationId xmlns:a16="http://schemas.microsoft.com/office/drawing/2014/main" id="{EA0CB037-8A3E-F5A4-D9AF-76DE10F4CAAB}"/>
              </a:ext>
            </a:extLst>
          </p:cNvPr>
          <p:cNvSpPr/>
          <p:nvPr/>
        </p:nvSpPr>
        <p:spPr bwMode="gray">
          <a:xfrm>
            <a:off x="395260" y="3306025"/>
            <a:ext cx="1812034" cy="241328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5" name="타원 14">
            <a:extLst>
              <a:ext uri="{FF2B5EF4-FFF2-40B4-BE49-F238E27FC236}">
                <a16:creationId xmlns:a16="http://schemas.microsoft.com/office/drawing/2014/main" id="{CABB86D5-D2FF-C93E-5363-6A3D28BC556A}"/>
              </a:ext>
            </a:extLst>
          </p:cNvPr>
          <p:cNvSpPr/>
          <p:nvPr/>
        </p:nvSpPr>
        <p:spPr bwMode="auto">
          <a:xfrm>
            <a:off x="291671" y="315622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10</a:t>
            </a:r>
          </a:p>
        </p:txBody>
      </p:sp>
      <p:sp>
        <p:nvSpPr>
          <p:cNvPr id="16" name="화살표: 오각형 66">
            <a:extLst>
              <a:ext uri="{FF2B5EF4-FFF2-40B4-BE49-F238E27FC236}">
                <a16:creationId xmlns:a16="http://schemas.microsoft.com/office/drawing/2014/main" id="{7FF16180-0677-BDEB-2F11-AD15C32BA7DB}"/>
              </a:ext>
            </a:extLst>
          </p:cNvPr>
          <p:cNvSpPr/>
          <p:nvPr/>
        </p:nvSpPr>
        <p:spPr bwMode="gray">
          <a:xfrm>
            <a:off x="4518109" y="4512669"/>
            <a:ext cx="1856812" cy="120664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dirty="0">
              <a:ln>
                <a:solidFill>
                  <a:schemeClr val="accent1">
                    <a:alpha val="0"/>
                  </a:schemeClr>
                </a:solidFill>
              </a:ln>
              <a:solidFill>
                <a:srgbClr val="002060"/>
              </a:solidFill>
              <a:latin typeface="+mn-ea"/>
              <a:ea typeface="+mn-ea"/>
            </a:endParaRPr>
          </a:p>
        </p:txBody>
      </p:sp>
      <p:sp>
        <p:nvSpPr>
          <p:cNvPr id="17" name="타원 16">
            <a:extLst>
              <a:ext uri="{FF2B5EF4-FFF2-40B4-BE49-F238E27FC236}">
                <a16:creationId xmlns:a16="http://schemas.microsoft.com/office/drawing/2014/main" id="{6D5D844D-265F-3A41-D1D5-25D3A22A29E3}"/>
              </a:ext>
            </a:extLst>
          </p:cNvPr>
          <p:cNvSpPr/>
          <p:nvPr/>
        </p:nvSpPr>
        <p:spPr bwMode="auto">
          <a:xfrm>
            <a:off x="4414520" y="436286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직사각형 25">
            <a:extLst>
              <a:ext uri="{FF2B5EF4-FFF2-40B4-BE49-F238E27FC236}">
                <a16:creationId xmlns:a16="http://schemas.microsoft.com/office/drawing/2014/main" id="{AA74B25C-E238-9BD4-984F-7892DF353DD5}"/>
              </a:ext>
            </a:extLst>
          </p:cNvPr>
          <p:cNvSpPr/>
          <p:nvPr/>
        </p:nvSpPr>
        <p:spPr bwMode="auto">
          <a:xfrm>
            <a:off x="1667588" y="4614867"/>
            <a:ext cx="490168" cy="258758"/>
          </a:xfrm>
          <a:prstGeom prst="rect">
            <a:avLst/>
          </a:prstGeom>
          <a:solidFill>
            <a:srgbClr val="0070C0"/>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600" b="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Mapping</a:t>
            </a:r>
            <a:endParaRPr kumimoji="1" lang="en-US" sz="600" b="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7" name="직사각형 26">
            <a:extLst>
              <a:ext uri="{FF2B5EF4-FFF2-40B4-BE49-F238E27FC236}">
                <a16:creationId xmlns:a16="http://schemas.microsoft.com/office/drawing/2014/main" id="{4944BB64-1B23-B5B5-E5E8-C05DE3A4423B}"/>
              </a:ext>
            </a:extLst>
          </p:cNvPr>
          <p:cNvSpPr/>
          <p:nvPr/>
        </p:nvSpPr>
        <p:spPr bwMode="auto">
          <a:xfrm>
            <a:off x="1090513" y="3382029"/>
            <a:ext cx="1085845" cy="227152"/>
          </a:xfrm>
          <a:prstGeom prst="rect">
            <a:avLst/>
          </a:prstGeom>
          <a:solidFill>
            <a:srgbClr val="0070C0"/>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600" b="0" i="0" u="none" strike="noStrike" cap="none" normalizeH="0" baseline="0" dirty="0" err="1">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OrderLine</a:t>
            </a:r>
            <a:r>
              <a:rPr kumimoji="1" lang="en-US" altLang="ko-KR" sz="600" b="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 Bulk Mapping</a:t>
            </a:r>
            <a:endParaRPr kumimoji="1" lang="en-US" sz="600" b="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8" name="직사각형 27">
            <a:extLst>
              <a:ext uri="{FF2B5EF4-FFF2-40B4-BE49-F238E27FC236}">
                <a16:creationId xmlns:a16="http://schemas.microsoft.com/office/drawing/2014/main" id="{9F92573F-A1D8-8D99-D51F-3476BE6B70C3}"/>
              </a:ext>
            </a:extLst>
          </p:cNvPr>
          <p:cNvSpPr/>
          <p:nvPr/>
        </p:nvSpPr>
        <p:spPr bwMode="auto">
          <a:xfrm>
            <a:off x="5849693" y="4614867"/>
            <a:ext cx="490168" cy="258758"/>
          </a:xfrm>
          <a:prstGeom prst="rect">
            <a:avLst/>
          </a:prstGeom>
          <a:solidFill>
            <a:srgbClr val="0070C0"/>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600" b="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Mapping</a:t>
            </a:r>
            <a:endParaRPr kumimoji="1" lang="en-US" sz="600" b="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9" name="직사각형 28">
            <a:extLst>
              <a:ext uri="{FF2B5EF4-FFF2-40B4-BE49-F238E27FC236}">
                <a16:creationId xmlns:a16="http://schemas.microsoft.com/office/drawing/2014/main" id="{A5396557-6770-15DF-4488-6C2B9FC4730C}"/>
              </a:ext>
            </a:extLst>
          </p:cNvPr>
          <p:cNvSpPr/>
          <p:nvPr/>
        </p:nvSpPr>
        <p:spPr bwMode="auto">
          <a:xfrm>
            <a:off x="5239727" y="3352857"/>
            <a:ext cx="1085845" cy="227152"/>
          </a:xfrm>
          <a:prstGeom prst="rect">
            <a:avLst/>
          </a:prstGeom>
          <a:solidFill>
            <a:srgbClr val="0070C0"/>
          </a:solidFill>
          <a:ln>
            <a:noFill/>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600" b="0" i="0" u="none" strike="noStrike" cap="none" normalizeH="0" baseline="0" dirty="0" err="1">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OrderLine</a:t>
            </a:r>
            <a:r>
              <a:rPr kumimoji="1" lang="en-US" altLang="ko-KR" sz="600" b="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 Bulk Mapping</a:t>
            </a:r>
            <a:endParaRPr kumimoji="1" lang="en-US" sz="600" b="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747351531"/>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187A567-3CEC-F7C2-9E25-77770BD778A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C11F6B3-C6A7-8F63-23F2-6592D9DEBAA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graphicFrame>
        <p:nvGraphicFramePr>
          <p:cNvPr id="17" name="표 16">
            <a:extLst>
              <a:ext uri="{FF2B5EF4-FFF2-40B4-BE49-F238E27FC236}">
                <a16:creationId xmlns:a16="http://schemas.microsoft.com/office/drawing/2014/main" id="{A16C8551-D8AB-BDAC-4E37-5D27FB7A47C4}"/>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2. POSCO Confirmed Order List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solidFill>
                            <a:schemeClr val="tx1"/>
                          </a:solidFill>
                        </a:rPr>
                        <a:t>2.1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POSCO</a:t>
                      </a:r>
                      <a:r>
                        <a:rPr kumimoji="1" lang="ko-KR" altLang="en-US"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Sales Order List (</a:t>
                      </a:r>
                      <a:r>
                        <a:rPr lang="en-US" altLang="ko-KR" sz="1200" b="1" dirty="0">
                          <a:solidFill>
                            <a:schemeClr val="tx1"/>
                          </a:solidFill>
                        </a:rPr>
                        <a:t>1/1)</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2D2DCB94-32D5-6067-B931-1117C5A0D31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7DE85D4F-2F33-714E-DE2E-BBFAA920E529}"/>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a:t>
            </a:r>
            <a:r>
              <a:rPr lang="en-US" altLang="ko-KR" sz="1200" b="1" dirty="0">
                <a:solidFill>
                  <a:srgbClr val="1F497D">
                    <a:lumMod val="75000"/>
                  </a:srgbClr>
                </a:solidFill>
                <a:cs typeface="Arial" panose="020B0604020202020204" pitchFamily="34" charset="0"/>
              </a:rPr>
              <a:t>Steel </a:t>
            </a:r>
            <a:r>
              <a:rPr lang="en-US" sz="1200" b="1" dirty="0">
                <a:solidFill>
                  <a:srgbClr val="1F497D">
                    <a:lumMod val="75000"/>
                  </a:srgbClr>
                </a:solidFill>
                <a:cs typeface="Arial" panose="020B0604020202020204" pitchFamily="34" charset="0"/>
              </a:rPr>
              <a:t>Order" Menu</a:t>
            </a:r>
            <a:br>
              <a:rPr lang="en-US"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Access My POSCO confirmed orders for registration/inquiry</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target Order Number to view details</a:t>
            </a:r>
          </a:p>
          <a:p>
            <a:pPr marL="22860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View </a:t>
            </a:r>
            <a:r>
              <a:rPr lang="en-US" altLang="ko-KR" sz="1200" b="1" dirty="0">
                <a:solidFill>
                  <a:srgbClr val="1F497D">
                    <a:lumMod val="75000"/>
                  </a:srgbClr>
                </a:solidFill>
                <a:cs typeface="Arial" panose="020B0604020202020204" pitchFamily="34" charset="0"/>
              </a:rPr>
              <a:t>Order Information</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8" name="그림 7" descr="텍스트, 스크린샷, 번호, 폰트이(가) 표시된 사진&#10;&#10;AI 생성 콘텐츠는 정확하지 않을 수 있습니다.">
            <a:extLst>
              <a:ext uri="{FF2B5EF4-FFF2-40B4-BE49-F238E27FC236}">
                <a16:creationId xmlns:a16="http://schemas.microsoft.com/office/drawing/2014/main" id="{816565EA-1AD4-A278-BDCD-C2AC84E8F89D}"/>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4463563" y="1954824"/>
            <a:ext cx="1995781" cy="4423643"/>
          </a:xfrm>
          <a:prstGeom prst="rect">
            <a:avLst/>
          </a:prstGeom>
        </p:spPr>
      </p:pic>
      <p:grpSp>
        <p:nvGrpSpPr>
          <p:cNvPr id="21" name="그룹 20">
            <a:extLst>
              <a:ext uri="{FF2B5EF4-FFF2-40B4-BE49-F238E27FC236}">
                <a16:creationId xmlns:a16="http://schemas.microsoft.com/office/drawing/2014/main" id="{51240DB8-DCC7-36D9-4EF7-4226F32DC47B}"/>
              </a:ext>
            </a:extLst>
          </p:cNvPr>
          <p:cNvGrpSpPr/>
          <p:nvPr/>
        </p:nvGrpSpPr>
        <p:grpSpPr>
          <a:xfrm>
            <a:off x="222692" y="1968415"/>
            <a:ext cx="2032690" cy="4425352"/>
            <a:chOff x="222692" y="1968415"/>
            <a:chExt cx="2032690" cy="4425352"/>
          </a:xfrm>
        </p:grpSpPr>
        <p:pic>
          <p:nvPicPr>
            <p:cNvPr id="22" name="그림 21" descr="텍스트, 스크린샷, 소프트웨어, 컴퓨터 아이콘이(가) 표시된 사진&#10;&#10;AI 생성 콘텐츠는 정확하지 않을 수 있습니다.">
              <a:extLst>
                <a:ext uri="{FF2B5EF4-FFF2-40B4-BE49-F238E27FC236}">
                  <a16:creationId xmlns:a16="http://schemas.microsoft.com/office/drawing/2014/main" id="{D26D0738-4977-3CEA-5CCD-3FD5985BE208}"/>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306333" y="1968415"/>
              <a:ext cx="1949049" cy="4425352"/>
            </a:xfrm>
            <a:prstGeom prst="rect">
              <a:avLst/>
            </a:prstGeom>
          </p:spPr>
        </p:pic>
        <p:sp>
          <p:nvSpPr>
            <p:cNvPr id="23" name="TextBox 22">
              <a:extLst>
                <a:ext uri="{FF2B5EF4-FFF2-40B4-BE49-F238E27FC236}">
                  <a16:creationId xmlns:a16="http://schemas.microsoft.com/office/drawing/2014/main" id="{DE5DDBB7-7125-DDFB-DBE7-BA8DC3721F42}"/>
                </a:ext>
              </a:extLst>
            </p:cNvPr>
            <p:cNvSpPr txBox="1"/>
            <p:nvPr/>
          </p:nvSpPr>
          <p:spPr>
            <a:xfrm>
              <a:off x="342493" y="2357700"/>
              <a:ext cx="687980" cy="246221"/>
            </a:xfrm>
            <a:prstGeom prst="rect">
              <a:avLst/>
            </a:prstGeom>
            <a:solidFill>
              <a:srgbClr val="F7F7F7"/>
            </a:solidFill>
          </p:spPr>
          <p:txBody>
            <a:bodyPr wrap="square" rtlCol="0" anchor="ctr">
              <a:spAutoFit/>
            </a:bodyPr>
            <a:lstStyle/>
            <a:p>
              <a:r>
                <a:rPr lang="en-US" sz="1000" b="1" dirty="0">
                  <a:solidFill>
                    <a:srgbClr val="0070C0"/>
                  </a:solidFill>
                </a:rPr>
                <a:t>Menu</a:t>
              </a:r>
            </a:p>
          </p:txBody>
        </p:sp>
        <p:sp>
          <p:nvSpPr>
            <p:cNvPr id="24" name="화살표: 오각형 66">
              <a:extLst>
                <a:ext uri="{FF2B5EF4-FFF2-40B4-BE49-F238E27FC236}">
                  <a16:creationId xmlns:a16="http://schemas.microsoft.com/office/drawing/2014/main" id="{3FA40E38-30FD-1833-4D1A-ACD6558F64D2}"/>
                </a:ext>
              </a:extLst>
            </p:cNvPr>
            <p:cNvSpPr/>
            <p:nvPr/>
          </p:nvSpPr>
          <p:spPr bwMode="gray">
            <a:xfrm>
              <a:off x="342493" y="4863142"/>
              <a:ext cx="1845033" cy="2462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5" name="TextBox 24">
              <a:extLst>
                <a:ext uri="{FF2B5EF4-FFF2-40B4-BE49-F238E27FC236}">
                  <a16:creationId xmlns:a16="http://schemas.microsoft.com/office/drawing/2014/main" id="{9A80977A-519E-3315-9367-420494A7A609}"/>
                </a:ext>
              </a:extLst>
            </p:cNvPr>
            <p:cNvSpPr txBox="1"/>
            <p:nvPr/>
          </p:nvSpPr>
          <p:spPr>
            <a:xfrm>
              <a:off x="564935" y="4917886"/>
              <a:ext cx="951574" cy="161866"/>
            </a:xfrm>
            <a:prstGeom prst="rect">
              <a:avLst/>
            </a:prstGeom>
            <a:solidFill>
              <a:schemeClr val="bg1"/>
            </a:solidFill>
          </p:spPr>
          <p:txBody>
            <a:bodyPr wrap="square" rtlCol="0" anchor="ctr">
              <a:spAutoFit/>
            </a:bodyPr>
            <a:lstStyle/>
            <a:p>
              <a:r>
                <a:rPr lang="en-US" altLang="ko-KR" dirty="0">
                  <a:solidFill>
                    <a:schemeClr val="tx1"/>
                  </a:solidFill>
                </a:rPr>
                <a:t>Steel Orders</a:t>
              </a:r>
              <a:endParaRPr lang="en-US" dirty="0">
                <a:solidFill>
                  <a:schemeClr val="tx1"/>
                </a:solidFill>
              </a:endParaRPr>
            </a:p>
          </p:txBody>
        </p:sp>
        <p:sp>
          <p:nvSpPr>
            <p:cNvPr id="26" name="TextBox 25">
              <a:extLst>
                <a:ext uri="{FF2B5EF4-FFF2-40B4-BE49-F238E27FC236}">
                  <a16:creationId xmlns:a16="http://schemas.microsoft.com/office/drawing/2014/main" id="{090DE231-9963-B7DB-A2AA-4E94031E0C52}"/>
                </a:ext>
              </a:extLst>
            </p:cNvPr>
            <p:cNvSpPr txBox="1"/>
            <p:nvPr/>
          </p:nvSpPr>
          <p:spPr>
            <a:xfrm>
              <a:off x="572655" y="5181812"/>
              <a:ext cx="1434683" cy="147151"/>
            </a:xfrm>
            <a:prstGeom prst="rect">
              <a:avLst/>
            </a:prstGeom>
            <a:solidFill>
              <a:schemeClr val="bg1"/>
            </a:solidFill>
          </p:spPr>
          <p:txBody>
            <a:bodyPr wrap="square" rtlCol="0" anchor="ctr">
              <a:spAutoFit/>
            </a:bodyPr>
            <a:lstStyle/>
            <a:p>
              <a:r>
                <a:rPr lang="en-US" altLang="ko-KR" dirty="0">
                  <a:solidFill>
                    <a:schemeClr val="tx1"/>
                  </a:solidFill>
                </a:rPr>
                <a:t>Steel Order Monitoring</a:t>
              </a:r>
              <a:endParaRPr lang="en-US" dirty="0">
                <a:solidFill>
                  <a:schemeClr val="tx1"/>
                </a:solidFill>
              </a:endParaRPr>
            </a:p>
          </p:txBody>
        </p:sp>
        <p:sp>
          <p:nvSpPr>
            <p:cNvPr id="27" name="TextBox 26">
              <a:extLst>
                <a:ext uri="{FF2B5EF4-FFF2-40B4-BE49-F238E27FC236}">
                  <a16:creationId xmlns:a16="http://schemas.microsoft.com/office/drawing/2014/main" id="{BF969F4A-95D5-DFC7-A86C-DCF5F7F4D78B}"/>
                </a:ext>
              </a:extLst>
            </p:cNvPr>
            <p:cNvSpPr txBox="1"/>
            <p:nvPr/>
          </p:nvSpPr>
          <p:spPr>
            <a:xfrm>
              <a:off x="572655" y="5452703"/>
              <a:ext cx="1434683" cy="147151"/>
            </a:xfrm>
            <a:prstGeom prst="rect">
              <a:avLst/>
            </a:prstGeom>
            <a:solidFill>
              <a:schemeClr val="bg1"/>
            </a:solidFill>
          </p:spPr>
          <p:txBody>
            <a:bodyPr wrap="square" rtlCol="0" anchor="ctr">
              <a:spAutoFit/>
            </a:bodyPr>
            <a:lstStyle/>
            <a:p>
              <a:r>
                <a:rPr lang="en-US" altLang="ko-KR" dirty="0">
                  <a:solidFill>
                    <a:schemeClr val="tx1"/>
                  </a:solidFill>
                </a:rPr>
                <a:t>Steel </a:t>
              </a:r>
              <a:r>
                <a:rPr lang="en-US" altLang="ko-KR" dirty="0" err="1">
                  <a:solidFill>
                    <a:schemeClr val="tx1"/>
                  </a:solidFill>
                </a:rPr>
                <a:t>Ordershipping</a:t>
              </a:r>
              <a:endParaRPr lang="en-US" dirty="0">
                <a:solidFill>
                  <a:schemeClr val="tx1"/>
                </a:solidFill>
              </a:endParaRPr>
            </a:p>
          </p:txBody>
        </p:sp>
        <p:sp>
          <p:nvSpPr>
            <p:cNvPr id="28" name="타원 27">
              <a:extLst>
                <a:ext uri="{FF2B5EF4-FFF2-40B4-BE49-F238E27FC236}">
                  <a16:creationId xmlns:a16="http://schemas.microsoft.com/office/drawing/2014/main" id="{C492D28C-3A5B-B7A1-2972-744472825D91}"/>
                </a:ext>
              </a:extLst>
            </p:cNvPr>
            <p:cNvSpPr/>
            <p:nvPr/>
          </p:nvSpPr>
          <p:spPr bwMode="auto">
            <a:xfrm>
              <a:off x="222692" y="471711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grpSp>
      <p:sp>
        <p:nvSpPr>
          <p:cNvPr id="29" name="화살표: 오각형 66">
            <a:extLst>
              <a:ext uri="{FF2B5EF4-FFF2-40B4-BE49-F238E27FC236}">
                <a16:creationId xmlns:a16="http://schemas.microsoft.com/office/drawing/2014/main" id="{BA89E2D6-AA5E-7957-7A73-24F44EF41055}"/>
              </a:ext>
            </a:extLst>
          </p:cNvPr>
          <p:cNvSpPr/>
          <p:nvPr/>
        </p:nvSpPr>
        <p:spPr bwMode="gray">
          <a:xfrm>
            <a:off x="4458122" y="3025988"/>
            <a:ext cx="1995781" cy="278045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31" name="그림 30" descr="텍스트, 스크린샷, 소프트웨어, 웹 페이지이(가) 표시된 사진&#10;&#10;AI 생성 콘텐츠는 정확하지 않을 수 있습니다.">
            <a:extLst>
              <a:ext uri="{FF2B5EF4-FFF2-40B4-BE49-F238E27FC236}">
                <a16:creationId xmlns:a16="http://schemas.microsoft.com/office/drawing/2014/main" id="{C9FD4B91-0770-415E-086F-15726E83A20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36841" y="1968415"/>
            <a:ext cx="2040802" cy="4411761"/>
          </a:xfrm>
          <a:prstGeom prst="rect">
            <a:avLst/>
          </a:prstGeom>
        </p:spPr>
      </p:pic>
      <p:sp>
        <p:nvSpPr>
          <p:cNvPr id="33" name="화살표: 오각형 66">
            <a:extLst>
              <a:ext uri="{FF2B5EF4-FFF2-40B4-BE49-F238E27FC236}">
                <a16:creationId xmlns:a16="http://schemas.microsoft.com/office/drawing/2014/main" id="{DFC0972A-0544-65AF-D11A-7FD2A09E9E12}"/>
              </a:ext>
            </a:extLst>
          </p:cNvPr>
          <p:cNvSpPr/>
          <p:nvPr/>
        </p:nvSpPr>
        <p:spPr bwMode="gray">
          <a:xfrm>
            <a:off x="2357128" y="2779768"/>
            <a:ext cx="1995781" cy="22999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34"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E0604067-08E2-C469-1137-23596926FAC3}"/>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430995" y="4960289"/>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pic>
        <p:nvPicPr>
          <p:cNvPr id="35"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A265B65A-9181-E150-AECD-7522506D58F7}"/>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518452" y="4639546"/>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37" name="타원 36">
            <a:extLst>
              <a:ext uri="{FF2B5EF4-FFF2-40B4-BE49-F238E27FC236}">
                <a16:creationId xmlns:a16="http://schemas.microsoft.com/office/drawing/2014/main" id="{E35FBCA0-0594-AEF8-3C22-4CD9B682F85F}"/>
              </a:ext>
            </a:extLst>
          </p:cNvPr>
          <p:cNvSpPr/>
          <p:nvPr/>
        </p:nvSpPr>
        <p:spPr bwMode="auto">
          <a:xfrm>
            <a:off x="2275669" y="26537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8" name="TextBox 37">
            <a:extLst>
              <a:ext uri="{FF2B5EF4-FFF2-40B4-BE49-F238E27FC236}">
                <a16:creationId xmlns:a16="http://schemas.microsoft.com/office/drawing/2014/main" id="{61DD472B-F00E-19F0-FAA1-7548E0C2E2BF}"/>
              </a:ext>
            </a:extLst>
          </p:cNvPr>
          <p:cNvSpPr txBox="1"/>
          <p:nvPr/>
        </p:nvSpPr>
        <p:spPr>
          <a:xfrm>
            <a:off x="4636023" y="3062302"/>
            <a:ext cx="951574" cy="161866"/>
          </a:xfrm>
          <a:prstGeom prst="rect">
            <a:avLst/>
          </a:prstGeom>
          <a:solidFill>
            <a:schemeClr val="bg1"/>
          </a:solidFill>
        </p:spPr>
        <p:txBody>
          <a:bodyPr wrap="square" rtlCol="0" anchor="ctr">
            <a:spAutoFit/>
          </a:bodyPr>
          <a:lstStyle/>
          <a:p>
            <a:r>
              <a:rPr lang="en-US" altLang="ko-KR" b="1" dirty="0">
                <a:solidFill>
                  <a:schemeClr val="tx1"/>
                </a:solidFill>
              </a:rPr>
              <a:t>Order Info.</a:t>
            </a:r>
            <a:endParaRPr lang="en-US" b="1" dirty="0">
              <a:solidFill>
                <a:schemeClr val="tx1"/>
              </a:solidFill>
            </a:endParaRPr>
          </a:p>
        </p:txBody>
      </p:sp>
      <p:sp>
        <p:nvSpPr>
          <p:cNvPr id="39" name="타원 38">
            <a:extLst>
              <a:ext uri="{FF2B5EF4-FFF2-40B4-BE49-F238E27FC236}">
                <a16:creationId xmlns:a16="http://schemas.microsoft.com/office/drawing/2014/main" id="{40FE6D81-527D-E9C0-4897-ECD785CA920E}"/>
              </a:ext>
            </a:extLst>
          </p:cNvPr>
          <p:cNvSpPr/>
          <p:nvPr/>
        </p:nvSpPr>
        <p:spPr bwMode="auto">
          <a:xfrm>
            <a:off x="4397930" y="290209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40" name="직선 화살표 연결선 39">
            <a:extLst>
              <a:ext uri="{FF2B5EF4-FFF2-40B4-BE49-F238E27FC236}">
                <a16:creationId xmlns:a16="http://schemas.microsoft.com/office/drawing/2014/main" id="{88776D96-D74B-173A-1A75-1E3E9A36B343}"/>
              </a:ext>
            </a:extLst>
          </p:cNvPr>
          <p:cNvCxnSpPr/>
          <p:nvPr/>
        </p:nvCxnSpPr>
        <p:spPr bwMode="auto">
          <a:xfrm>
            <a:off x="6371357" y="3025988"/>
            <a:ext cx="0" cy="2744138"/>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41" name="TextBox 40">
            <a:extLst>
              <a:ext uri="{FF2B5EF4-FFF2-40B4-BE49-F238E27FC236}">
                <a16:creationId xmlns:a16="http://schemas.microsoft.com/office/drawing/2014/main" id="{42B1F25F-1EEB-9748-0E69-8EEF4DD41E95}"/>
              </a:ext>
            </a:extLst>
          </p:cNvPr>
          <p:cNvSpPr txBox="1"/>
          <p:nvPr/>
        </p:nvSpPr>
        <p:spPr>
          <a:xfrm>
            <a:off x="5829565" y="4080414"/>
            <a:ext cx="750498" cy="215444"/>
          </a:xfrm>
          <a:prstGeom prst="rect">
            <a:avLst/>
          </a:prstGeom>
          <a:noFill/>
        </p:spPr>
        <p:txBody>
          <a:bodyPr wrap="square" rtlCol="0">
            <a:spAutoFit/>
          </a:bodyPr>
          <a:lstStyle/>
          <a:p>
            <a:pPr algn="ctr"/>
            <a:r>
              <a:rPr lang="en-US" i="1" dirty="0">
                <a:solidFill>
                  <a:schemeClr val="accent5"/>
                </a:solidFill>
              </a:rPr>
              <a:t>Scroll</a:t>
            </a:r>
          </a:p>
        </p:txBody>
      </p:sp>
      <p:sp>
        <p:nvSpPr>
          <p:cNvPr id="44" name="TextBox 43">
            <a:extLst>
              <a:ext uri="{FF2B5EF4-FFF2-40B4-BE49-F238E27FC236}">
                <a16:creationId xmlns:a16="http://schemas.microsoft.com/office/drawing/2014/main" id="{1A29E414-0B96-76CC-7663-D00DD160415A}"/>
              </a:ext>
            </a:extLst>
          </p:cNvPr>
          <p:cNvSpPr txBox="1"/>
          <p:nvPr/>
        </p:nvSpPr>
        <p:spPr>
          <a:xfrm>
            <a:off x="1577546" y="3254577"/>
            <a:ext cx="687980" cy="246221"/>
          </a:xfrm>
          <a:prstGeom prst="rect">
            <a:avLst/>
          </a:prstGeom>
          <a:solidFill>
            <a:schemeClr val="bg1"/>
          </a:solidFill>
        </p:spPr>
        <p:txBody>
          <a:bodyPr wrap="square" rtlCol="0" anchor="ctr">
            <a:spAutoFit/>
          </a:bodyPr>
          <a:lstStyle/>
          <a:p>
            <a:pPr algn="r"/>
            <a:r>
              <a:rPr lang="en-US" altLang="ko-KR" sz="1000" dirty="0">
                <a:solidFill>
                  <a:srgbClr val="0070C0"/>
                </a:solidFill>
              </a:rPr>
              <a:t>Edit</a:t>
            </a:r>
            <a:endParaRPr lang="en-US" sz="1000" dirty="0">
              <a:solidFill>
                <a:srgbClr val="0070C0"/>
              </a:solidFill>
            </a:endParaRPr>
          </a:p>
        </p:txBody>
      </p:sp>
    </p:spTree>
    <p:extLst>
      <p:ext uri="{BB962C8B-B14F-4D97-AF65-F5344CB8AC3E}">
        <p14:creationId xmlns:p14="http://schemas.microsoft.com/office/powerpoint/2010/main" val="3958948585"/>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4BE8634-E0E4-E71B-7A9F-B91D66488040}"/>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904409DD-21B4-679A-320A-76A650F9447E}"/>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graphicFrame>
        <p:nvGraphicFramePr>
          <p:cNvPr id="17" name="표 16">
            <a:extLst>
              <a:ext uri="{FF2B5EF4-FFF2-40B4-BE49-F238E27FC236}">
                <a16:creationId xmlns:a16="http://schemas.microsoft.com/office/drawing/2014/main" id="{DF902C31-6442-0507-9531-1C52DDF196DA}"/>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Sales Order Fulfillment Monitoring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Order/Production Status Tracking </a:t>
                      </a:r>
                      <a:r>
                        <a:rPr lang="en-US" altLang="ko-KR" sz="1200" b="1" dirty="0"/>
                        <a:t>(1/3)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Steel </a:t>
                      </a:r>
                      <a:r>
                        <a:rPr lang="en-US" sz="1200" b="1" dirty="0"/>
                        <a:t>Order</a:t>
                      </a:r>
                      <a:r>
                        <a:rPr lang="ko-KR" altLang="en-US" sz="1200" b="1" dirty="0"/>
                        <a:t> </a:t>
                      </a:r>
                      <a:r>
                        <a:rPr lang="en-US" altLang="ko-KR" sz="1200" b="1" dirty="0"/>
                        <a:t>Monitoring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Steel </a:t>
                      </a:r>
                      <a:r>
                        <a:rPr lang="en-US" sz="1200" b="1" dirty="0"/>
                        <a:t>Order</a:t>
                      </a:r>
                      <a:r>
                        <a:rPr lang="ko-KR" altLang="en-US" sz="1200" b="1" dirty="0"/>
                        <a:t> </a:t>
                      </a:r>
                      <a:r>
                        <a:rPr lang="en-US" altLang="ko-KR" sz="1200" b="1" dirty="0"/>
                        <a:t>Monitoring &gt; Common</a:t>
                      </a:r>
                      <a:r>
                        <a:rPr lang="ko-KR" altLang="en-US" sz="1200" b="1" dirty="0"/>
                        <a:t> </a:t>
                      </a:r>
                      <a:r>
                        <a:rPr lang="en-US" altLang="ko-KR" sz="1200" b="1" dirty="0"/>
                        <a:t>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3182BD17-3061-8C74-BAF4-CE2AB8C91E9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10336C66-8569-64D2-1C1F-FCA2247BBCA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a:t>
            </a:r>
            <a:r>
              <a:rPr lang="en-US" altLang="ko-KR" sz="1200" b="1" dirty="0">
                <a:solidFill>
                  <a:srgbClr val="1F497D">
                    <a:lumMod val="75000"/>
                  </a:srgbClr>
                </a:solidFill>
                <a:cs typeface="Arial" panose="020B0604020202020204" pitchFamily="34" charset="0"/>
              </a:rPr>
              <a:t>Steel O</a:t>
            </a:r>
            <a:r>
              <a:rPr lang="en-US" sz="1200" b="1" dirty="0">
                <a:solidFill>
                  <a:srgbClr val="1F497D">
                    <a:lumMod val="75000"/>
                  </a:srgbClr>
                </a:solidFill>
                <a:cs typeface="Arial" panose="020B0604020202020204" pitchFamily="34" charset="0"/>
              </a:rPr>
              <a:t>rder Monitoring” Menu</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[Search] button using the following criteria</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My Orders (default)</a:t>
            </a:r>
          </a:p>
        </p:txBody>
      </p:sp>
      <p:grpSp>
        <p:nvGrpSpPr>
          <p:cNvPr id="15" name="그룹 14">
            <a:extLst>
              <a:ext uri="{FF2B5EF4-FFF2-40B4-BE49-F238E27FC236}">
                <a16:creationId xmlns:a16="http://schemas.microsoft.com/office/drawing/2014/main" id="{75466C26-45F8-49EA-8352-23E11A930650}"/>
              </a:ext>
            </a:extLst>
          </p:cNvPr>
          <p:cNvGrpSpPr/>
          <p:nvPr/>
        </p:nvGrpSpPr>
        <p:grpSpPr>
          <a:xfrm>
            <a:off x="286018" y="1953499"/>
            <a:ext cx="4527522" cy="4428001"/>
            <a:chOff x="379826" y="1954819"/>
            <a:chExt cx="3895841" cy="4428001"/>
          </a:xfrm>
        </p:grpSpPr>
        <p:pic>
          <p:nvPicPr>
            <p:cNvPr id="18" name="그림 17" descr="텍스트, 스크린샷, 소프트웨어, 컴퓨터 아이콘이(가) 표시된 사진&#10;&#10;AI 생성 콘텐츠는 정확하지 않을 수 있습니다.">
              <a:extLst>
                <a:ext uri="{FF2B5EF4-FFF2-40B4-BE49-F238E27FC236}">
                  <a16:creationId xmlns:a16="http://schemas.microsoft.com/office/drawing/2014/main" id="{46CB1D2C-92D7-8883-5F2A-C243B116F9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79826" y="1954820"/>
              <a:ext cx="1843612" cy="4428000"/>
            </a:xfrm>
            <a:prstGeom prst="rect">
              <a:avLst/>
            </a:prstGeom>
          </p:spPr>
        </p:pic>
        <p:pic>
          <p:nvPicPr>
            <p:cNvPr id="19" name="그림 18" descr="텍스트, 스크린샷, 번호, 폰트이(가) 표시된 사진&#10;&#10;AI 생성 콘텐츠는 정확하지 않을 수 있습니다.">
              <a:extLst>
                <a:ext uri="{FF2B5EF4-FFF2-40B4-BE49-F238E27FC236}">
                  <a16:creationId xmlns:a16="http://schemas.microsoft.com/office/drawing/2014/main" id="{3B856678-1ABC-636D-B3A0-34BA3A17201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57729" y="1954819"/>
              <a:ext cx="1917938" cy="4427999"/>
            </a:xfrm>
            <a:prstGeom prst="rect">
              <a:avLst/>
            </a:prstGeom>
          </p:spPr>
        </p:pic>
      </p:grpSp>
      <p:sp>
        <p:nvSpPr>
          <p:cNvPr id="25" name="TextBox 24">
            <a:extLst>
              <a:ext uri="{FF2B5EF4-FFF2-40B4-BE49-F238E27FC236}">
                <a16:creationId xmlns:a16="http://schemas.microsoft.com/office/drawing/2014/main" id="{3732FAFB-A8BE-20B1-67E1-D6DA5C1B0EFC}"/>
              </a:ext>
            </a:extLst>
          </p:cNvPr>
          <p:cNvSpPr txBox="1"/>
          <p:nvPr/>
        </p:nvSpPr>
        <p:spPr>
          <a:xfrm>
            <a:off x="1740578" y="3248731"/>
            <a:ext cx="687980" cy="246221"/>
          </a:xfrm>
          <a:prstGeom prst="rect">
            <a:avLst/>
          </a:prstGeom>
          <a:solidFill>
            <a:schemeClr val="bg1"/>
          </a:solidFill>
        </p:spPr>
        <p:txBody>
          <a:bodyPr wrap="square" rtlCol="0" anchor="ctr">
            <a:spAutoFit/>
          </a:bodyPr>
          <a:lstStyle/>
          <a:p>
            <a:pPr algn="r"/>
            <a:r>
              <a:rPr lang="en-US" altLang="ko-KR" sz="1000" dirty="0">
                <a:solidFill>
                  <a:srgbClr val="0070C0"/>
                </a:solidFill>
              </a:rPr>
              <a:t>Edit</a:t>
            </a:r>
            <a:endParaRPr lang="en-US" sz="1000" dirty="0">
              <a:solidFill>
                <a:srgbClr val="0070C0"/>
              </a:solidFill>
            </a:endParaRPr>
          </a:p>
        </p:txBody>
      </p:sp>
      <p:sp>
        <p:nvSpPr>
          <p:cNvPr id="26" name="TextBox 25">
            <a:extLst>
              <a:ext uri="{FF2B5EF4-FFF2-40B4-BE49-F238E27FC236}">
                <a16:creationId xmlns:a16="http://schemas.microsoft.com/office/drawing/2014/main" id="{B2C2094B-3E78-6032-A36F-728614A99C1F}"/>
              </a:ext>
            </a:extLst>
          </p:cNvPr>
          <p:cNvSpPr txBox="1"/>
          <p:nvPr/>
        </p:nvSpPr>
        <p:spPr>
          <a:xfrm>
            <a:off x="564935" y="4917886"/>
            <a:ext cx="951574" cy="161866"/>
          </a:xfrm>
          <a:prstGeom prst="rect">
            <a:avLst/>
          </a:prstGeom>
          <a:solidFill>
            <a:schemeClr val="bg1"/>
          </a:solidFill>
        </p:spPr>
        <p:txBody>
          <a:bodyPr wrap="square" rtlCol="0" anchor="ctr">
            <a:spAutoFit/>
          </a:bodyPr>
          <a:lstStyle/>
          <a:p>
            <a:r>
              <a:rPr lang="en-US" altLang="ko-KR" dirty="0">
                <a:solidFill>
                  <a:schemeClr val="tx1"/>
                </a:solidFill>
              </a:rPr>
              <a:t>Steel Orders</a:t>
            </a:r>
            <a:endParaRPr lang="en-US" dirty="0">
              <a:solidFill>
                <a:schemeClr val="tx1"/>
              </a:solidFill>
            </a:endParaRPr>
          </a:p>
        </p:txBody>
      </p:sp>
      <p:sp>
        <p:nvSpPr>
          <p:cNvPr id="27" name="TextBox 26">
            <a:extLst>
              <a:ext uri="{FF2B5EF4-FFF2-40B4-BE49-F238E27FC236}">
                <a16:creationId xmlns:a16="http://schemas.microsoft.com/office/drawing/2014/main" id="{1A082407-BCE0-B3F8-A26D-761D8B0AA302}"/>
              </a:ext>
            </a:extLst>
          </p:cNvPr>
          <p:cNvSpPr txBox="1"/>
          <p:nvPr/>
        </p:nvSpPr>
        <p:spPr>
          <a:xfrm>
            <a:off x="572655" y="5181812"/>
            <a:ext cx="1434683" cy="147151"/>
          </a:xfrm>
          <a:prstGeom prst="rect">
            <a:avLst/>
          </a:prstGeom>
          <a:solidFill>
            <a:schemeClr val="bg1"/>
          </a:solidFill>
        </p:spPr>
        <p:txBody>
          <a:bodyPr wrap="square" rtlCol="0" anchor="ctr">
            <a:spAutoFit/>
          </a:bodyPr>
          <a:lstStyle/>
          <a:p>
            <a:r>
              <a:rPr lang="en-US" altLang="ko-KR" dirty="0">
                <a:solidFill>
                  <a:schemeClr val="tx1"/>
                </a:solidFill>
              </a:rPr>
              <a:t>Steel Order Monitoring</a:t>
            </a:r>
            <a:endParaRPr lang="en-US" dirty="0">
              <a:solidFill>
                <a:schemeClr val="tx1"/>
              </a:solidFill>
            </a:endParaRPr>
          </a:p>
        </p:txBody>
      </p:sp>
      <p:sp>
        <p:nvSpPr>
          <p:cNvPr id="28" name="TextBox 27">
            <a:extLst>
              <a:ext uri="{FF2B5EF4-FFF2-40B4-BE49-F238E27FC236}">
                <a16:creationId xmlns:a16="http://schemas.microsoft.com/office/drawing/2014/main" id="{FA7692DA-3F70-133D-DF99-AE66ED3C7F47}"/>
              </a:ext>
            </a:extLst>
          </p:cNvPr>
          <p:cNvSpPr txBox="1"/>
          <p:nvPr/>
        </p:nvSpPr>
        <p:spPr>
          <a:xfrm>
            <a:off x="572655" y="5452703"/>
            <a:ext cx="1434683" cy="147151"/>
          </a:xfrm>
          <a:prstGeom prst="rect">
            <a:avLst/>
          </a:prstGeom>
          <a:solidFill>
            <a:schemeClr val="bg1"/>
          </a:solidFill>
        </p:spPr>
        <p:txBody>
          <a:bodyPr wrap="square" rtlCol="0" anchor="ctr">
            <a:spAutoFit/>
          </a:bodyPr>
          <a:lstStyle/>
          <a:p>
            <a:r>
              <a:rPr lang="en-US" altLang="ko-KR" dirty="0">
                <a:solidFill>
                  <a:schemeClr val="tx1"/>
                </a:solidFill>
              </a:rPr>
              <a:t>Steel </a:t>
            </a:r>
            <a:r>
              <a:rPr lang="en-US" altLang="ko-KR" dirty="0" err="1">
                <a:solidFill>
                  <a:schemeClr val="tx1"/>
                </a:solidFill>
              </a:rPr>
              <a:t>Ordershipping</a:t>
            </a:r>
            <a:endParaRPr lang="en-US" dirty="0">
              <a:solidFill>
                <a:schemeClr val="tx1"/>
              </a:solidFill>
            </a:endParaRPr>
          </a:p>
        </p:txBody>
      </p:sp>
      <p:sp>
        <p:nvSpPr>
          <p:cNvPr id="29" name="화살표: 오각형 66">
            <a:extLst>
              <a:ext uri="{FF2B5EF4-FFF2-40B4-BE49-F238E27FC236}">
                <a16:creationId xmlns:a16="http://schemas.microsoft.com/office/drawing/2014/main" id="{054E4CAA-84B6-40F9-2B0C-529333BAE6B8}"/>
              </a:ext>
            </a:extLst>
          </p:cNvPr>
          <p:cNvSpPr/>
          <p:nvPr/>
        </p:nvSpPr>
        <p:spPr bwMode="gray">
          <a:xfrm>
            <a:off x="319329" y="5145230"/>
            <a:ext cx="2139578" cy="24622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0" name="타원 29">
            <a:extLst>
              <a:ext uri="{FF2B5EF4-FFF2-40B4-BE49-F238E27FC236}">
                <a16:creationId xmlns:a16="http://schemas.microsoft.com/office/drawing/2014/main" id="{B7DA1F28-ECDD-5282-52F7-1962F5113B71}"/>
              </a:ext>
            </a:extLst>
          </p:cNvPr>
          <p:cNvSpPr/>
          <p:nvPr/>
        </p:nvSpPr>
        <p:spPr bwMode="auto">
          <a:xfrm>
            <a:off x="193329" y="503640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1" name="화살표: 오각형 66">
            <a:extLst>
              <a:ext uri="{FF2B5EF4-FFF2-40B4-BE49-F238E27FC236}">
                <a16:creationId xmlns:a16="http://schemas.microsoft.com/office/drawing/2014/main" id="{3483D500-CDDC-9E11-84B7-0FC6E8930FFD}"/>
              </a:ext>
            </a:extLst>
          </p:cNvPr>
          <p:cNvSpPr/>
          <p:nvPr/>
        </p:nvSpPr>
        <p:spPr bwMode="gray">
          <a:xfrm>
            <a:off x="2584622" y="2603921"/>
            <a:ext cx="2228917" cy="254130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2" name="타원 31">
            <a:extLst>
              <a:ext uri="{FF2B5EF4-FFF2-40B4-BE49-F238E27FC236}">
                <a16:creationId xmlns:a16="http://schemas.microsoft.com/office/drawing/2014/main" id="{60A33272-2CEB-1A7C-AD3D-8212D10E9B6C}"/>
              </a:ext>
            </a:extLst>
          </p:cNvPr>
          <p:cNvSpPr/>
          <p:nvPr/>
        </p:nvSpPr>
        <p:spPr bwMode="auto">
          <a:xfrm>
            <a:off x="2467302" y="248845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3" name="TextBox 32">
            <a:extLst>
              <a:ext uri="{FF2B5EF4-FFF2-40B4-BE49-F238E27FC236}">
                <a16:creationId xmlns:a16="http://schemas.microsoft.com/office/drawing/2014/main" id="{163A8179-3487-7820-A10C-F0DD3DC5923C}"/>
              </a:ext>
            </a:extLst>
          </p:cNvPr>
          <p:cNvSpPr txBox="1"/>
          <p:nvPr/>
        </p:nvSpPr>
        <p:spPr>
          <a:xfrm>
            <a:off x="324762" y="2357700"/>
            <a:ext cx="687980" cy="246221"/>
          </a:xfrm>
          <a:prstGeom prst="rect">
            <a:avLst/>
          </a:prstGeom>
          <a:solidFill>
            <a:srgbClr val="F7F7F7"/>
          </a:solidFill>
        </p:spPr>
        <p:txBody>
          <a:bodyPr wrap="square" rtlCol="0" anchor="ctr">
            <a:spAutoFit/>
          </a:bodyPr>
          <a:lstStyle/>
          <a:p>
            <a:r>
              <a:rPr lang="en-US" sz="1000" b="1" dirty="0">
                <a:solidFill>
                  <a:srgbClr val="0070C0"/>
                </a:solidFill>
              </a:rPr>
              <a:t>Menu</a:t>
            </a:r>
          </a:p>
        </p:txBody>
      </p:sp>
    </p:spTree>
    <p:extLst>
      <p:ext uri="{BB962C8B-B14F-4D97-AF65-F5344CB8AC3E}">
        <p14:creationId xmlns:p14="http://schemas.microsoft.com/office/powerpoint/2010/main" val="3359071438"/>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E71890-F9CD-5BB0-2467-192E65F860F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3FAAE09-30C7-14BB-2558-9EF13650B739}"/>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graphicFrame>
        <p:nvGraphicFramePr>
          <p:cNvPr id="17" name="표 16">
            <a:extLst>
              <a:ext uri="{FF2B5EF4-FFF2-40B4-BE49-F238E27FC236}">
                <a16:creationId xmlns:a16="http://schemas.microsoft.com/office/drawing/2014/main" id="{A370B4C6-8149-B6BF-A2B9-30E3443F8620}"/>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Sales Order Fulfillment Monitoring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Order/Production Status Tracking </a:t>
                      </a:r>
                      <a:r>
                        <a:rPr lang="en-US" altLang="ko-KR" sz="1200" b="1" dirty="0"/>
                        <a:t>(2/3)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Steel </a:t>
                      </a:r>
                      <a:r>
                        <a:rPr lang="en-US" sz="1200" b="1" dirty="0"/>
                        <a:t>Order</a:t>
                      </a:r>
                      <a:r>
                        <a:rPr lang="ko-KR" altLang="en-US" sz="1200" b="1" dirty="0"/>
                        <a:t> </a:t>
                      </a:r>
                      <a:r>
                        <a:rPr lang="en-US" altLang="ko-KR" sz="1200" b="1" dirty="0"/>
                        <a:t>Monitoring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t>Steel </a:t>
                      </a:r>
                      <a:r>
                        <a:rPr lang="en-US" sz="1200" b="1" dirty="0"/>
                        <a:t>Order</a:t>
                      </a:r>
                      <a:r>
                        <a:rPr lang="ko-KR" altLang="en-US" sz="1200" b="1" dirty="0"/>
                        <a:t> </a:t>
                      </a:r>
                      <a:r>
                        <a:rPr lang="en-US" altLang="ko-KR" sz="1200" b="1" dirty="0"/>
                        <a:t>Monitoring &gt; Common</a:t>
                      </a:r>
                      <a:r>
                        <a:rPr lang="ko-KR" altLang="en-US" sz="1200" b="1" dirty="0"/>
                        <a:t> </a:t>
                      </a:r>
                      <a:r>
                        <a:rPr lang="en-US" altLang="ko-KR" sz="1200" b="1" dirty="0"/>
                        <a:t>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1BD0810-E1C9-F2EA-34C5-EFC68866C4F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6E060FA3-8855-53E4-3915-CE4423FA1BA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3"/>
              <a:defRPr/>
            </a:pPr>
            <a:r>
              <a:rPr lang="en-US" sz="1200" b="1" dirty="0">
                <a:solidFill>
                  <a:srgbClr val="1F497D">
                    <a:lumMod val="75000"/>
                  </a:srgbClr>
                </a:solidFill>
                <a:cs typeface="Arial" panose="020B0604020202020204" pitchFamily="34" charset="0"/>
              </a:rPr>
              <a:t>View Bar Chart Based on Search Criteria</a:t>
            </a:r>
            <a:br>
              <a:rPr lang="en-US" sz="1200" dirty="0"/>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Click on a bar to filter and view the corresponding order/production information list</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en-US" sz="1100" dirty="0">
                <a:solidFill>
                  <a:srgbClr val="0000FF"/>
                </a:solidFill>
                <a:cs typeface="Arial" panose="020B0604020202020204" pitchFamily="34" charset="0"/>
              </a:rPr>
              <a:t>Steel order/production quantities are displayed in M/</a:t>
            </a:r>
            <a:r>
              <a:rPr lang="en-US" altLang="ko-KR" sz="1100" dirty="0">
                <a:solidFill>
                  <a:srgbClr val="0000FF"/>
                </a:solidFill>
                <a:cs typeface="Arial" panose="020B0604020202020204" pitchFamily="34" charset="0"/>
              </a:rPr>
              <a:t>T</a:t>
            </a:r>
          </a:p>
          <a:p>
            <a:pPr marL="228600" lvl="0" indent="-228600" eaLnBrk="1" hangingPunct="1">
              <a:lnSpc>
                <a:spcPct val="120000"/>
              </a:lnSpc>
              <a:spcAft>
                <a:spcPts val="400"/>
              </a:spcAft>
              <a:buFont typeface="+mj-lt"/>
              <a:buAutoNum type="arabicPeriod" startAt="3"/>
              <a:defRPr/>
            </a:pPr>
            <a:r>
              <a:rPr lang="en-US" sz="1200" b="1" dirty="0">
                <a:solidFill>
                  <a:srgbClr val="1F497D">
                    <a:lumMod val="75000"/>
                  </a:srgbClr>
                </a:solidFill>
                <a:cs typeface="Arial" panose="020B0604020202020204" pitchFamily="34" charset="0"/>
              </a:rPr>
              <a:t>View Detailed Order/Production Information by Order Line</a:t>
            </a:r>
            <a:br>
              <a:rPr lang="en-US" altLang="ko-KR" sz="1200" b="1" dirty="0">
                <a:solidFill>
                  <a:srgbClr val="1F497D">
                    <a:lumMod val="75000"/>
                  </a:srgbClr>
                </a:solidFill>
                <a:cs typeface="Arial" panose="020B0604020202020204" pitchFamily="34" charset="0"/>
              </a:rPr>
            </a:br>
            <a:br>
              <a:rPr lang="en-US" altLang="ko-KR" sz="1200" b="1" dirty="0">
                <a:solidFill>
                  <a:srgbClr val="1F497D">
                    <a:lumMod val="75000"/>
                  </a:srgbClr>
                </a:solidFill>
                <a:cs typeface="Arial" panose="020B0604020202020204" pitchFamily="34" charset="0"/>
              </a:rPr>
            </a:br>
            <a:r>
              <a:rPr lang="en-US" altLang="ko-KR"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Orders will not be displayed on this screen if more than 45 days (domestic) or 60 days (export) have passed since the Delivery Completion Date</a:t>
            </a:r>
            <a:endParaRPr lang="ko-KR" altLang="en-US" sz="1100" b="1" dirty="0">
              <a:solidFill>
                <a:srgbClr val="0000FF"/>
              </a:solidFill>
              <a:cs typeface="Arial" panose="020B0604020202020204" pitchFamily="34" charset="0"/>
            </a:endParaRPr>
          </a:p>
        </p:txBody>
      </p:sp>
      <p:grpSp>
        <p:nvGrpSpPr>
          <p:cNvPr id="11" name="그룹 10">
            <a:extLst>
              <a:ext uri="{FF2B5EF4-FFF2-40B4-BE49-F238E27FC236}">
                <a16:creationId xmlns:a16="http://schemas.microsoft.com/office/drawing/2014/main" id="{E65DDF3A-4DDF-92D1-0F8C-1CFAD5487446}"/>
              </a:ext>
            </a:extLst>
          </p:cNvPr>
          <p:cNvGrpSpPr/>
          <p:nvPr/>
        </p:nvGrpSpPr>
        <p:grpSpPr>
          <a:xfrm>
            <a:off x="344218" y="1934735"/>
            <a:ext cx="6130061" cy="4428000"/>
            <a:chOff x="344218" y="1934735"/>
            <a:chExt cx="6130061" cy="4428000"/>
          </a:xfrm>
        </p:grpSpPr>
        <p:pic>
          <p:nvPicPr>
            <p:cNvPr id="3" name="그림 2" descr="텍스트, 스크린샷, 소프트웨어, 번호이(가) 표시된 사진&#10;&#10;AI 생성 콘텐츠는 정확하지 않을 수 있습니다.">
              <a:extLst>
                <a:ext uri="{FF2B5EF4-FFF2-40B4-BE49-F238E27FC236}">
                  <a16:creationId xmlns:a16="http://schemas.microsoft.com/office/drawing/2014/main" id="{89C25A6E-02DF-D71A-698D-9B51220B6D9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44218" y="1934735"/>
              <a:ext cx="2025338" cy="4428000"/>
            </a:xfrm>
            <a:prstGeom prst="rect">
              <a:avLst/>
            </a:prstGeom>
          </p:spPr>
        </p:pic>
        <p:pic>
          <p:nvPicPr>
            <p:cNvPr id="6" name="그림 5" descr="텍스트, 스크린샷, 번호, 소프트웨어이(가) 표시된 사진&#10;&#10;AI 생성 콘텐츠는 정확하지 않을 수 있습니다.">
              <a:extLst>
                <a:ext uri="{FF2B5EF4-FFF2-40B4-BE49-F238E27FC236}">
                  <a16:creationId xmlns:a16="http://schemas.microsoft.com/office/drawing/2014/main" id="{93970CFE-0AA5-1BF9-7705-B074413636FF}"/>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88076" y="1934735"/>
              <a:ext cx="1870622" cy="4428000"/>
            </a:xfrm>
            <a:prstGeom prst="rect">
              <a:avLst/>
            </a:prstGeom>
          </p:spPr>
        </p:pic>
        <p:pic>
          <p:nvPicPr>
            <p:cNvPr id="10" name="그림 9" descr="텍스트, 스크린샷, 번호, 소프트웨어이(가) 표시된 사진&#10;&#10;AI 생성 콘텐츠는 정확하지 않을 수 있습니다.">
              <a:extLst>
                <a:ext uri="{FF2B5EF4-FFF2-40B4-BE49-F238E27FC236}">
                  <a16:creationId xmlns:a16="http://schemas.microsoft.com/office/drawing/2014/main" id="{FD75A81E-9CEE-BFA3-0F8A-EB504ED80AD1}"/>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48941" y="1934735"/>
              <a:ext cx="2025338" cy="4428000"/>
            </a:xfrm>
            <a:prstGeom prst="rect">
              <a:avLst/>
            </a:prstGeom>
          </p:spPr>
        </p:pic>
      </p:grpSp>
      <p:sp>
        <p:nvSpPr>
          <p:cNvPr id="12" name="화살표: 오각형 66">
            <a:extLst>
              <a:ext uri="{FF2B5EF4-FFF2-40B4-BE49-F238E27FC236}">
                <a16:creationId xmlns:a16="http://schemas.microsoft.com/office/drawing/2014/main" id="{30CDBFA1-4FE0-2CD8-9B7D-02298237F174}"/>
              </a:ext>
            </a:extLst>
          </p:cNvPr>
          <p:cNvSpPr/>
          <p:nvPr/>
        </p:nvSpPr>
        <p:spPr bwMode="gray">
          <a:xfrm>
            <a:off x="346576" y="3175000"/>
            <a:ext cx="1995781" cy="1254147"/>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타원 13">
            <a:extLst>
              <a:ext uri="{FF2B5EF4-FFF2-40B4-BE49-F238E27FC236}">
                <a16:creationId xmlns:a16="http://schemas.microsoft.com/office/drawing/2014/main" id="{4DBFC0DA-C28C-DF04-EADA-D4B00AF5EB06}"/>
              </a:ext>
            </a:extLst>
          </p:cNvPr>
          <p:cNvSpPr/>
          <p:nvPr/>
        </p:nvSpPr>
        <p:spPr bwMode="auto">
          <a:xfrm>
            <a:off x="223231" y="300397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7" name="직선 화살표 연결선 6">
            <a:extLst>
              <a:ext uri="{FF2B5EF4-FFF2-40B4-BE49-F238E27FC236}">
                <a16:creationId xmlns:a16="http://schemas.microsoft.com/office/drawing/2014/main" id="{1F6A4E26-04B1-1F29-92DE-2EC20BF3AE92}"/>
              </a:ext>
            </a:extLst>
          </p:cNvPr>
          <p:cNvCxnSpPr>
            <a:cxnSpLocks/>
          </p:cNvCxnSpPr>
          <p:nvPr/>
        </p:nvCxnSpPr>
        <p:spPr bwMode="auto">
          <a:xfrm>
            <a:off x="375968" y="4279726"/>
            <a:ext cx="1931451"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8" name="TextBox 7">
            <a:extLst>
              <a:ext uri="{FF2B5EF4-FFF2-40B4-BE49-F238E27FC236}">
                <a16:creationId xmlns:a16="http://schemas.microsoft.com/office/drawing/2014/main" id="{FC360A53-0CA8-EF6C-8FD1-B29E1FB71579}"/>
              </a:ext>
            </a:extLst>
          </p:cNvPr>
          <p:cNvSpPr txBox="1"/>
          <p:nvPr/>
        </p:nvSpPr>
        <p:spPr>
          <a:xfrm>
            <a:off x="925540" y="4239103"/>
            <a:ext cx="750498" cy="215444"/>
          </a:xfrm>
          <a:prstGeom prst="rect">
            <a:avLst/>
          </a:prstGeom>
          <a:noFill/>
        </p:spPr>
        <p:txBody>
          <a:bodyPr wrap="square" rtlCol="0">
            <a:spAutoFit/>
          </a:bodyPr>
          <a:lstStyle/>
          <a:p>
            <a:pPr algn="ctr"/>
            <a:r>
              <a:rPr lang="en-US" i="1" dirty="0">
                <a:solidFill>
                  <a:schemeClr val="accent5"/>
                </a:solidFill>
              </a:rPr>
              <a:t>Swipe</a:t>
            </a:r>
          </a:p>
        </p:txBody>
      </p:sp>
      <p:sp>
        <p:nvSpPr>
          <p:cNvPr id="21" name="화살표: 오각형 66">
            <a:extLst>
              <a:ext uri="{FF2B5EF4-FFF2-40B4-BE49-F238E27FC236}">
                <a16:creationId xmlns:a16="http://schemas.microsoft.com/office/drawing/2014/main" id="{34A2FBD7-2D2F-BDC7-29B9-1A6B1026F517}"/>
              </a:ext>
            </a:extLst>
          </p:cNvPr>
          <p:cNvSpPr/>
          <p:nvPr/>
        </p:nvSpPr>
        <p:spPr bwMode="gray">
          <a:xfrm>
            <a:off x="2488076" y="4293576"/>
            <a:ext cx="1880839" cy="153103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110A4956-2B43-DEA3-DCA8-892A6378BFBE}"/>
              </a:ext>
            </a:extLst>
          </p:cNvPr>
          <p:cNvSpPr/>
          <p:nvPr/>
        </p:nvSpPr>
        <p:spPr bwMode="auto">
          <a:xfrm>
            <a:off x="2402314" y="418109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cxnSp>
        <p:nvCxnSpPr>
          <p:cNvPr id="24" name="직선 화살표 연결선 23">
            <a:extLst>
              <a:ext uri="{FF2B5EF4-FFF2-40B4-BE49-F238E27FC236}">
                <a16:creationId xmlns:a16="http://schemas.microsoft.com/office/drawing/2014/main" id="{DD4F6877-E411-655D-A00D-D13A66434278}"/>
              </a:ext>
            </a:extLst>
          </p:cNvPr>
          <p:cNvCxnSpPr>
            <a:cxnSpLocks/>
          </p:cNvCxnSpPr>
          <p:nvPr/>
        </p:nvCxnSpPr>
        <p:spPr bwMode="auto">
          <a:xfrm>
            <a:off x="2427247" y="4203152"/>
            <a:ext cx="1931451"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F8DC2EB8-3A62-6DFD-0430-37E1E9623CF4}"/>
              </a:ext>
            </a:extLst>
          </p:cNvPr>
          <p:cNvSpPr txBox="1"/>
          <p:nvPr/>
        </p:nvSpPr>
        <p:spPr>
          <a:xfrm>
            <a:off x="2948520" y="4023659"/>
            <a:ext cx="750498" cy="215444"/>
          </a:xfrm>
          <a:prstGeom prst="rect">
            <a:avLst/>
          </a:prstGeom>
          <a:noFill/>
        </p:spPr>
        <p:txBody>
          <a:bodyPr wrap="square" rtlCol="0">
            <a:spAutoFit/>
          </a:bodyPr>
          <a:lstStyle/>
          <a:p>
            <a:pPr algn="ctr"/>
            <a:r>
              <a:rPr lang="en-US" i="1" dirty="0">
                <a:solidFill>
                  <a:schemeClr val="accent5"/>
                </a:solidFill>
              </a:rPr>
              <a:t>Swipe</a:t>
            </a:r>
          </a:p>
        </p:txBody>
      </p:sp>
      <p:pic>
        <p:nvPicPr>
          <p:cNvPr id="35"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175372AB-B63F-97AB-419C-3342D9277061}"/>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645856" y="3790770"/>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520491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9337AB-0AB8-C94A-9CD3-737AA70D8559}"/>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ACB2771-B0F2-4CE3-D71B-C1F55842C195}"/>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D111B096-7D27-AD4B-7548-D6A12EDE75E9}"/>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ED63B3D9-DCFC-0F23-D770-1B3ABC8654F7}"/>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5"/>
              <a:defRPr/>
            </a:pPr>
            <a:r>
              <a:rPr lang="en-US" altLang="ko-KR" sz="1200" b="1" dirty="0">
                <a:solidFill>
                  <a:srgbClr val="1F497D">
                    <a:lumMod val="75000"/>
                  </a:srgbClr>
                </a:solidFill>
                <a:cs typeface="Arial" panose="020B0604020202020204" pitchFamily="34" charset="0"/>
              </a:rPr>
              <a:t>Click Delivery/Shipment tab</a:t>
            </a:r>
          </a:p>
          <a:p>
            <a:pPr marL="22860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Click the [Search] button using the following criteria </a:t>
            </a:r>
            <a:br>
              <a:rPr lang="en-US" sz="1200" dirty="0"/>
            </a:br>
            <a:r>
              <a:rPr lang="en-US" altLang="ko-KR" sz="1200" dirty="0"/>
              <a:t>- </a:t>
            </a:r>
            <a:r>
              <a:rPr lang="en-US" altLang="ko-KR" sz="1200" dirty="0">
                <a:solidFill>
                  <a:schemeClr val="tx1"/>
                </a:solidFill>
                <a:cs typeface="Arial" panose="020B0604020202020204" pitchFamily="34" charset="0"/>
              </a:rPr>
              <a:t>My Orders (default)</a:t>
            </a:r>
          </a:p>
          <a:p>
            <a:pPr marL="228600" lvl="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View Shipment Status Based on Search Criteria</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Pending Shipment Instruction</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Ready for Shipment</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Monthly Shipment Totals </a:t>
            </a:r>
            <a:br>
              <a:rPr lang="en-US" sz="1100" dirty="0"/>
            </a:br>
            <a:r>
              <a:rPr lang="en-US" altLang="ko-KR" sz="1100" dirty="0">
                <a:solidFill>
                  <a:schemeClr val="tx1"/>
                </a:solidFill>
                <a:cs typeface="Arial" panose="020B0604020202020204" pitchFamily="34" charset="0"/>
              </a:rPr>
              <a:t>(</a:t>
            </a:r>
            <a:r>
              <a:rPr lang="en-US" sz="1100" dirty="0">
                <a:solidFill>
                  <a:schemeClr val="tx1"/>
                </a:solidFill>
                <a:cs typeface="Arial" panose="020B0604020202020204" pitchFamily="34" charset="0"/>
              </a:rPr>
              <a:t>Click the Scorecard to filter and view the corresponding shipment list</a:t>
            </a:r>
            <a:r>
              <a:rPr lang="en-US" altLang="ko-KR" sz="1100" dirty="0">
                <a:solidFill>
                  <a:schemeClr val="tx1"/>
                </a:solidFill>
                <a:cs typeface="Arial" panose="020B0604020202020204" pitchFamily="34" charset="0"/>
              </a:rPr>
              <a:t>)</a:t>
            </a:r>
            <a:br>
              <a:rPr lang="en-US" altLang="ko-KR" sz="1200" b="1" dirty="0">
                <a:solidFill>
                  <a:srgbClr val="1F497D">
                    <a:lumMod val="75000"/>
                  </a:srgbClr>
                </a:solidFill>
                <a:cs typeface="Arial" panose="020B0604020202020204" pitchFamily="34" charset="0"/>
              </a:rPr>
            </a:br>
            <a:r>
              <a:rPr lang="en-US" altLang="ko-KR" sz="1100" dirty="0">
                <a:solidFill>
                  <a:srgbClr val="0000FF"/>
                </a:solidFill>
                <a:cs typeface="Arial" panose="020B0604020202020204" pitchFamily="34" charset="0"/>
              </a:rPr>
              <a:t>※ </a:t>
            </a:r>
            <a:r>
              <a:rPr lang="en-US" sz="1100" dirty="0">
                <a:solidFill>
                  <a:srgbClr val="0000FF"/>
                </a:solidFill>
                <a:cs typeface="Arial" panose="020B0604020202020204" pitchFamily="34" charset="0"/>
              </a:rPr>
              <a:t>Steel shipment quantities are displayed in M/T</a:t>
            </a:r>
          </a:p>
          <a:p>
            <a:pPr marL="228600" lvl="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View Detailed Shipment Information by Order Line</a:t>
            </a:r>
            <a:br>
              <a:rPr lang="en-US" sz="1200" dirty="0"/>
            </a:br>
            <a:r>
              <a:rPr lang="en-US" altLang="ko-KR" sz="1200" dirty="0"/>
              <a:t>- </a:t>
            </a:r>
            <a:r>
              <a:rPr lang="en-US" altLang="ko-KR" sz="1100" dirty="0" err="1">
                <a:solidFill>
                  <a:schemeClr val="tx1"/>
                </a:solidFill>
                <a:cs typeface="Arial" panose="020B0604020202020204" pitchFamily="34" charset="0"/>
              </a:rPr>
              <a:t>OrderLine</a:t>
            </a:r>
            <a:r>
              <a:rPr lang="en-US" altLang="ko-KR" sz="1100" dirty="0">
                <a:solidFill>
                  <a:schemeClr val="tx1"/>
                </a:solidFill>
                <a:cs typeface="Arial" panose="020B0604020202020204" pitchFamily="34" charset="0"/>
              </a:rPr>
              <a:t> No, Account, …</a:t>
            </a: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Both domestic and export shipment data are available for inquiry, but only export shipments are reflected in the Scorecard</a:t>
            </a:r>
            <a:r>
              <a:rPr lang="en-US" sz="1100" dirty="0"/>
              <a:t>.</a:t>
            </a:r>
            <a:endParaRPr lang="ko-KR" altLang="en-US" sz="1200" b="1" dirty="0">
              <a:solidFill>
                <a:srgbClr val="1F497D"/>
              </a:solidFill>
              <a:cs typeface="Arial" panose="020B0604020202020204" pitchFamily="34" charset="0"/>
            </a:endParaRPr>
          </a:p>
        </p:txBody>
      </p:sp>
      <p:graphicFrame>
        <p:nvGraphicFramePr>
          <p:cNvPr id="6" name="표 5">
            <a:extLst>
              <a:ext uri="{FF2B5EF4-FFF2-40B4-BE49-F238E27FC236}">
                <a16:creationId xmlns:a16="http://schemas.microsoft.com/office/drawing/2014/main" id="{D13586C2-4E48-C31A-2C55-4A39D677DCF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 Sales Order Fulfillment Monitoring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3.1 Order/Production Status Tracking </a:t>
                      </a:r>
                      <a:r>
                        <a:rPr lang="en-US" altLang="ko-KR" sz="1200" b="1" dirty="0"/>
                        <a:t>(3/3)</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Order</a:t>
                      </a:r>
                      <a:r>
                        <a:rPr lang="ko-KR" altLang="en-US" sz="1200" b="1" dirty="0"/>
                        <a:t> </a:t>
                      </a:r>
                      <a:r>
                        <a:rPr lang="en-US" altLang="ko-KR" sz="1200" b="1" dirty="0"/>
                        <a:t>Monitoring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Order</a:t>
                      </a:r>
                      <a:r>
                        <a:rPr lang="ko-KR" altLang="en-US" sz="1200" b="1" dirty="0"/>
                        <a:t> </a:t>
                      </a:r>
                      <a:r>
                        <a:rPr lang="en-US" altLang="ko-KR" sz="1200" b="1" dirty="0"/>
                        <a:t>Monitoring &gt; Delivery/Shipment 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grpSp>
        <p:nvGrpSpPr>
          <p:cNvPr id="10" name="그룹 9">
            <a:extLst>
              <a:ext uri="{FF2B5EF4-FFF2-40B4-BE49-F238E27FC236}">
                <a16:creationId xmlns:a16="http://schemas.microsoft.com/office/drawing/2014/main" id="{70C40A75-7EDE-411A-D745-CA5B4A54A859}"/>
              </a:ext>
            </a:extLst>
          </p:cNvPr>
          <p:cNvGrpSpPr/>
          <p:nvPr/>
        </p:nvGrpSpPr>
        <p:grpSpPr>
          <a:xfrm>
            <a:off x="397683" y="1963143"/>
            <a:ext cx="6062576" cy="4431947"/>
            <a:chOff x="397683" y="1963143"/>
            <a:chExt cx="6062576" cy="4431947"/>
          </a:xfrm>
        </p:grpSpPr>
        <p:pic>
          <p:nvPicPr>
            <p:cNvPr id="8" name="그림 7" descr="텍스트, 스크린샷, 번호, 폰트이(가) 표시된 사진&#10;&#10;AI 생성 콘텐츠는 정확하지 않을 수 있습니다.">
              <a:extLst>
                <a:ext uri="{FF2B5EF4-FFF2-40B4-BE49-F238E27FC236}">
                  <a16:creationId xmlns:a16="http://schemas.microsoft.com/office/drawing/2014/main" id="{4DD0B5AE-1088-642D-4D06-4A409E3E35A6}"/>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97683" y="1967091"/>
              <a:ext cx="1960697" cy="4427999"/>
            </a:xfrm>
            <a:prstGeom prst="rect">
              <a:avLst/>
            </a:prstGeom>
          </p:spPr>
        </p:pic>
        <p:pic>
          <p:nvPicPr>
            <p:cNvPr id="9" name="그림 8" descr="텍스트, 스크린샷, 소프트웨어, 번호이(가) 표시된 사진&#10;&#10;AI 생성 콘텐츠는 정확하지 않을 수 있습니다.">
              <a:extLst>
                <a:ext uri="{FF2B5EF4-FFF2-40B4-BE49-F238E27FC236}">
                  <a16:creationId xmlns:a16="http://schemas.microsoft.com/office/drawing/2014/main" id="{830B0490-BBE6-9048-EAA9-7196B3E6666C}"/>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4499563" y="1963143"/>
              <a:ext cx="1960696" cy="4408714"/>
            </a:xfrm>
            <a:prstGeom prst="rect">
              <a:avLst/>
            </a:prstGeom>
          </p:spPr>
        </p:pic>
      </p:grpSp>
      <p:pic>
        <p:nvPicPr>
          <p:cNvPr id="14" name="그림 13" descr="텍스트, 스크린샷, 소프트웨어, 폰트이(가) 표시된 사진&#10;&#10;AI 생성 콘텐츠는 정확하지 않을 수 있습니다.">
            <a:extLst>
              <a:ext uri="{FF2B5EF4-FFF2-40B4-BE49-F238E27FC236}">
                <a16:creationId xmlns:a16="http://schemas.microsoft.com/office/drawing/2014/main" id="{745467D9-93C4-59DE-F3C8-CCA4250AF986}"/>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430858" y="1963142"/>
            <a:ext cx="1996226" cy="4408715"/>
          </a:xfrm>
          <a:prstGeom prst="rect">
            <a:avLst/>
          </a:prstGeom>
        </p:spPr>
      </p:pic>
      <p:sp>
        <p:nvSpPr>
          <p:cNvPr id="11" name="화살표: 오각형 66">
            <a:extLst>
              <a:ext uri="{FF2B5EF4-FFF2-40B4-BE49-F238E27FC236}">
                <a16:creationId xmlns:a16="http://schemas.microsoft.com/office/drawing/2014/main" id="{D772DE47-94B0-8E6E-870D-BFF5E1A894C3}"/>
              </a:ext>
            </a:extLst>
          </p:cNvPr>
          <p:cNvSpPr/>
          <p:nvPr/>
        </p:nvSpPr>
        <p:spPr bwMode="gray">
          <a:xfrm>
            <a:off x="2895573" y="2892157"/>
            <a:ext cx="796533" cy="17884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58501155-3492-39B4-E003-CAB2C11302B4}"/>
              </a:ext>
            </a:extLst>
          </p:cNvPr>
          <p:cNvSpPr/>
          <p:nvPr/>
        </p:nvSpPr>
        <p:spPr bwMode="auto">
          <a:xfrm>
            <a:off x="2769573" y="273270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5" name="화살표: 오각형 66">
            <a:extLst>
              <a:ext uri="{FF2B5EF4-FFF2-40B4-BE49-F238E27FC236}">
                <a16:creationId xmlns:a16="http://schemas.microsoft.com/office/drawing/2014/main" id="{7B18FC5D-D320-79E1-A05C-E4F037D2CE9C}"/>
              </a:ext>
            </a:extLst>
          </p:cNvPr>
          <p:cNvSpPr/>
          <p:nvPr/>
        </p:nvSpPr>
        <p:spPr bwMode="gray">
          <a:xfrm>
            <a:off x="397683" y="2643279"/>
            <a:ext cx="1942932" cy="249806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6" name="타원 15">
            <a:extLst>
              <a:ext uri="{FF2B5EF4-FFF2-40B4-BE49-F238E27FC236}">
                <a16:creationId xmlns:a16="http://schemas.microsoft.com/office/drawing/2014/main" id="{30F8C74C-5707-5322-37CE-108D11778E3C}"/>
              </a:ext>
            </a:extLst>
          </p:cNvPr>
          <p:cNvSpPr/>
          <p:nvPr/>
        </p:nvSpPr>
        <p:spPr bwMode="auto">
          <a:xfrm>
            <a:off x="325204" y="254804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6</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7" name="화살표: 오각형 66">
            <a:extLst>
              <a:ext uri="{FF2B5EF4-FFF2-40B4-BE49-F238E27FC236}">
                <a16:creationId xmlns:a16="http://schemas.microsoft.com/office/drawing/2014/main" id="{D54566F1-946A-38D6-497B-CD9B631514D1}"/>
              </a:ext>
            </a:extLst>
          </p:cNvPr>
          <p:cNvSpPr/>
          <p:nvPr/>
        </p:nvSpPr>
        <p:spPr bwMode="gray">
          <a:xfrm>
            <a:off x="2448623" y="3589795"/>
            <a:ext cx="1960697" cy="216402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화살표: 오각형 66">
            <a:extLst>
              <a:ext uri="{FF2B5EF4-FFF2-40B4-BE49-F238E27FC236}">
                <a16:creationId xmlns:a16="http://schemas.microsoft.com/office/drawing/2014/main" id="{A50E305B-615D-2407-0095-4C292A80C3CA}"/>
              </a:ext>
            </a:extLst>
          </p:cNvPr>
          <p:cNvSpPr/>
          <p:nvPr/>
        </p:nvSpPr>
        <p:spPr bwMode="gray">
          <a:xfrm>
            <a:off x="4508308" y="2674044"/>
            <a:ext cx="1960697" cy="113020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4A0EAAD0-15FF-2250-FD23-58E6B331C07B}"/>
              </a:ext>
            </a:extLst>
          </p:cNvPr>
          <p:cNvSpPr/>
          <p:nvPr/>
        </p:nvSpPr>
        <p:spPr bwMode="gray">
          <a:xfrm>
            <a:off x="4498569" y="3957847"/>
            <a:ext cx="1960697" cy="191942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21" name="직선 화살표 연결선 20">
            <a:extLst>
              <a:ext uri="{FF2B5EF4-FFF2-40B4-BE49-F238E27FC236}">
                <a16:creationId xmlns:a16="http://schemas.microsoft.com/office/drawing/2014/main" id="{DB46292D-F58B-F5BB-3DBC-5BD128A28B55}"/>
              </a:ext>
            </a:extLst>
          </p:cNvPr>
          <p:cNvCxnSpPr>
            <a:cxnSpLocks/>
          </p:cNvCxnSpPr>
          <p:nvPr/>
        </p:nvCxnSpPr>
        <p:spPr bwMode="auto">
          <a:xfrm>
            <a:off x="4537554" y="4245221"/>
            <a:ext cx="1931451"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25" name="TextBox 24">
            <a:extLst>
              <a:ext uri="{FF2B5EF4-FFF2-40B4-BE49-F238E27FC236}">
                <a16:creationId xmlns:a16="http://schemas.microsoft.com/office/drawing/2014/main" id="{09AC2297-D50B-BC37-8C68-A1250670AE4F}"/>
              </a:ext>
            </a:extLst>
          </p:cNvPr>
          <p:cNvSpPr txBox="1"/>
          <p:nvPr/>
        </p:nvSpPr>
        <p:spPr>
          <a:xfrm>
            <a:off x="5087126" y="4204598"/>
            <a:ext cx="750498" cy="215444"/>
          </a:xfrm>
          <a:prstGeom prst="rect">
            <a:avLst/>
          </a:prstGeom>
          <a:noFill/>
        </p:spPr>
        <p:txBody>
          <a:bodyPr wrap="square" rtlCol="0">
            <a:spAutoFit/>
          </a:bodyPr>
          <a:lstStyle/>
          <a:p>
            <a:pPr algn="ctr"/>
            <a:r>
              <a:rPr lang="en-US" i="1" dirty="0">
                <a:solidFill>
                  <a:schemeClr val="accent5"/>
                </a:solidFill>
              </a:rPr>
              <a:t>Swipe</a:t>
            </a:r>
          </a:p>
        </p:txBody>
      </p:sp>
      <p:pic>
        <p:nvPicPr>
          <p:cNvPr id="18"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507336CF-75BA-5A15-0B31-1E709F365C94}"/>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762333" y="5306060"/>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33" name="타원 32">
            <a:extLst>
              <a:ext uri="{FF2B5EF4-FFF2-40B4-BE49-F238E27FC236}">
                <a16:creationId xmlns:a16="http://schemas.microsoft.com/office/drawing/2014/main" id="{8C6629BF-AEAB-57BE-B53F-45E579D7881C}"/>
              </a:ext>
            </a:extLst>
          </p:cNvPr>
          <p:cNvSpPr/>
          <p:nvPr/>
        </p:nvSpPr>
        <p:spPr bwMode="auto">
          <a:xfrm>
            <a:off x="2366763" y="347132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7</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4" name="타원 33">
            <a:extLst>
              <a:ext uri="{FF2B5EF4-FFF2-40B4-BE49-F238E27FC236}">
                <a16:creationId xmlns:a16="http://schemas.microsoft.com/office/drawing/2014/main" id="{7F8D8435-F032-6CA2-EC71-F420836F5761}"/>
              </a:ext>
            </a:extLst>
          </p:cNvPr>
          <p:cNvSpPr/>
          <p:nvPr/>
        </p:nvSpPr>
        <p:spPr bwMode="auto">
          <a:xfrm>
            <a:off x="4427084" y="385877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8</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996036108"/>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89E241F-6414-A04C-1A8D-B96FEE76A13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73E00EC3-80C7-E156-360B-89DA5685C42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graphicFrame>
        <p:nvGraphicFramePr>
          <p:cNvPr id="17" name="표 16">
            <a:extLst>
              <a:ext uri="{FF2B5EF4-FFF2-40B4-BE49-F238E27FC236}">
                <a16:creationId xmlns:a16="http://schemas.microsoft.com/office/drawing/2014/main" id="{2C85A16D-7211-F5F7-E481-692EDFCA9A82}"/>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 Delivery &amp; Shipment Status Monitoring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100" b="1" dirty="0"/>
                        <a:t>4.1 </a:t>
                      </a:r>
                      <a:r>
                        <a:rPr lang="en-US" sz="1100" b="1" dirty="0" err="1"/>
                        <a:t>Delivery&amp;Shipment</a:t>
                      </a:r>
                      <a:r>
                        <a:rPr lang="en-US" sz="1100" b="1" dirty="0"/>
                        <a:t> Status</a:t>
                      </a:r>
                      <a:r>
                        <a:rPr lang="ko-KR" altLang="en-US" sz="1100" b="1" dirty="0"/>
                        <a:t> </a:t>
                      </a:r>
                      <a:r>
                        <a:rPr lang="en-US" altLang="ko-KR" sz="1100" b="1" dirty="0"/>
                        <a:t>Monitoring (1/2)</a:t>
                      </a:r>
                      <a:endParaRPr lang="en-US" sz="11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Steel O</a:t>
                      </a:r>
                      <a:r>
                        <a:rPr lang="en-US" sz="1200" b="1" dirty="0"/>
                        <a:t>rder Shipping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Steel </a:t>
                      </a:r>
                      <a:r>
                        <a:rPr lang="en-US" sz="1200" b="1" dirty="0"/>
                        <a:t>O</a:t>
                      </a:r>
                      <a:r>
                        <a:rPr lang="en-US" altLang="ko-KR" sz="1200" b="1" dirty="0"/>
                        <a:t>r</a:t>
                      </a:r>
                      <a:r>
                        <a:rPr lang="en-US" sz="1200" b="1" dirty="0"/>
                        <a:t>der Shipping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FB2303D8-F32C-1460-4DFF-F62D2CEC238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C1D555DE-19C8-D862-1F3F-8A142267CA9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Click ‘Order Shipping’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View Shipping Information for My POSCO Steel Orders</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target Order Shipping item</a:t>
            </a:r>
            <a:br>
              <a:rPr lang="en-US" sz="1200" dirty="0"/>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Order Shipping is composed of: Order Line Number + Product Code</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15" name="그림 14" descr="텍스트, 스크린샷, 소프트웨어, 컴퓨터 아이콘이(가) 표시된 사진&#10;&#10;AI 생성 콘텐츠는 정확하지 않을 수 있습니다.">
            <a:extLst>
              <a:ext uri="{FF2B5EF4-FFF2-40B4-BE49-F238E27FC236}">
                <a16:creationId xmlns:a16="http://schemas.microsoft.com/office/drawing/2014/main" id="{2DB1545C-DBC6-D824-80C9-10645E3CD06C}"/>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06333" y="1968415"/>
            <a:ext cx="1949049" cy="4425352"/>
          </a:xfrm>
          <a:prstGeom prst="rect">
            <a:avLst/>
          </a:prstGeom>
        </p:spPr>
      </p:pic>
      <p:sp>
        <p:nvSpPr>
          <p:cNvPr id="16" name="TextBox 15">
            <a:extLst>
              <a:ext uri="{FF2B5EF4-FFF2-40B4-BE49-F238E27FC236}">
                <a16:creationId xmlns:a16="http://schemas.microsoft.com/office/drawing/2014/main" id="{EDE8B931-FC52-AB09-4404-D639A8FB6C49}"/>
              </a:ext>
            </a:extLst>
          </p:cNvPr>
          <p:cNvSpPr txBox="1"/>
          <p:nvPr/>
        </p:nvSpPr>
        <p:spPr>
          <a:xfrm>
            <a:off x="342493" y="2357700"/>
            <a:ext cx="687980" cy="246221"/>
          </a:xfrm>
          <a:prstGeom prst="rect">
            <a:avLst/>
          </a:prstGeom>
          <a:solidFill>
            <a:srgbClr val="F7F7F7"/>
          </a:solidFill>
        </p:spPr>
        <p:txBody>
          <a:bodyPr wrap="square" rtlCol="0" anchor="ctr">
            <a:spAutoFit/>
          </a:bodyPr>
          <a:lstStyle/>
          <a:p>
            <a:r>
              <a:rPr lang="en-US" sz="1000" b="1" dirty="0">
                <a:solidFill>
                  <a:srgbClr val="0070C0"/>
                </a:solidFill>
              </a:rPr>
              <a:t>Menu</a:t>
            </a:r>
          </a:p>
        </p:txBody>
      </p:sp>
      <p:sp>
        <p:nvSpPr>
          <p:cNvPr id="18" name="화살표: 오각형 66">
            <a:extLst>
              <a:ext uri="{FF2B5EF4-FFF2-40B4-BE49-F238E27FC236}">
                <a16:creationId xmlns:a16="http://schemas.microsoft.com/office/drawing/2014/main" id="{546E1DB5-867D-C4D4-0B82-AE6B502B342E}"/>
              </a:ext>
            </a:extLst>
          </p:cNvPr>
          <p:cNvSpPr/>
          <p:nvPr/>
        </p:nvSpPr>
        <p:spPr bwMode="gray">
          <a:xfrm>
            <a:off x="333867" y="5406605"/>
            <a:ext cx="1845033" cy="24622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TextBox 18">
            <a:extLst>
              <a:ext uri="{FF2B5EF4-FFF2-40B4-BE49-F238E27FC236}">
                <a16:creationId xmlns:a16="http://schemas.microsoft.com/office/drawing/2014/main" id="{4CA5F870-8030-F6FC-70F6-7439757B9D24}"/>
              </a:ext>
            </a:extLst>
          </p:cNvPr>
          <p:cNvSpPr txBox="1"/>
          <p:nvPr/>
        </p:nvSpPr>
        <p:spPr>
          <a:xfrm>
            <a:off x="564935" y="4917886"/>
            <a:ext cx="951574" cy="161866"/>
          </a:xfrm>
          <a:prstGeom prst="rect">
            <a:avLst/>
          </a:prstGeom>
          <a:solidFill>
            <a:schemeClr val="bg1"/>
          </a:solidFill>
        </p:spPr>
        <p:txBody>
          <a:bodyPr wrap="square" rtlCol="0" anchor="ctr">
            <a:spAutoFit/>
          </a:bodyPr>
          <a:lstStyle/>
          <a:p>
            <a:r>
              <a:rPr lang="en-US" altLang="ko-KR" dirty="0">
                <a:solidFill>
                  <a:schemeClr val="tx1"/>
                </a:solidFill>
              </a:rPr>
              <a:t>Steel Orders</a:t>
            </a:r>
            <a:endParaRPr lang="en-US" dirty="0">
              <a:solidFill>
                <a:schemeClr val="tx1"/>
              </a:solidFill>
            </a:endParaRPr>
          </a:p>
        </p:txBody>
      </p:sp>
      <p:sp>
        <p:nvSpPr>
          <p:cNvPr id="20" name="TextBox 19">
            <a:extLst>
              <a:ext uri="{FF2B5EF4-FFF2-40B4-BE49-F238E27FC236}">
                <a16:creationId xmlns:a16="http://schemas.microsoft.com/office/drawing/2014/main" id="{92324132-F8D9-53A3-1374-6F6A2E67F53A}"/>
              </a:ext>
            </a:extLst>
          </p:cNvPr>
          <p:cNvSpPr txBox="1"/>
          <p:nvPr/>
        </p:nvSpPr>
        <p:spPr>
          <a:xfrm>
            <a:off x="572655" y="5181812"/>
            <a:ext cx="1434683" cy="147151"/>
          </a:xfrm>
          <a:prstGeom prst="rect">
            <a:avLst/>
          </a:prstGeom>
          <a:solidFill>
            <a:schemeClr val="bg1"/>
          </a:solidFill>
        </p:spPr>
        <p:txBody>
          <a:bodyPr wrap="square" rtlCol="0" anchor="ctr">
            <a:spAutoFit/>
          </a:bodyPr>
          <a:lstStyle/>
          <a:p>
            <a:r>
              <a:rPr lang="en-US" altLang="ko-KR" dirty="0">
                <a:solidFill>
                  <a:schemeClr val="tx1"/>
                </a:solidFill>
              </a:rPr>
              <a:t>Steel Order Monitoring</a:t>
            </a:r>
            <a:endParaRPr lang="en-US" dirty="0">
              <a:solidFill>
                <a:schemeClr val="tx1"/>
              </a:solidFill>
            </a:endParaRPr>
          </a:p>
        </p:txBody>
      </p:sp>
      <p:sp>
        <p:nvSpPr>
          <p:cNvPr id="21" name="TextBox 20">
            <a:extLst>
              <a:ext uri="{FF2B5EF4-FFF2-40B4-BE49-F238E27FC236}">
                <a16:creationId xmlns:a16="http://schemas.microsoft.com/office/drawing/2014/main" id="{0C908654-1FCC-762A-94C5-BE59FEC19302}"/>
              </a:ext>
            </a:extLst>
          </p:cNvPr>
          <p:cNvSpPr txBox="1"/>
          <p:nvPr/>
        </p:nvSpPr>
        <p:spPr>
          <a:xfrm>
            <a:off x="572655" y="5452703"/>
            <a:ext cx="1434683" cy="147151"/>
          </a:xfrm>
          <a:prstGeom prst="rect">
            <a:avLst/>
          </a:prstGeom>
          <a:solidFill>
            <a:schemeClr val="bg1"/>
          </a:solidFill>
        </p:spPr>
        <p:txBody>
          <a:bodyPr wrap="square" rtlCol="0" anchor="ctr">
            <a:spAutoFit/>
          </a:bodyPr>
          <a:lstStyle/>
          <a:p>
            <a:r>
              <a:rPr lang="en-US" altLang="ko-KR" dirty="0">
                <a:solidFill>
                  <a:schemeClr val="tx1"/>
                </a:solidFill>
              </a:rPr>
              <a:t>Steel </a:t>
            </a:r>
            <a:r>
              <a:rPr lang="en-US" altLang="ko-KR" dirty="0" err="1">
                <a:solidFill>
                  <a:schemeClr val="tx1"/>
                </a:solidFill>
              </a:rPr>
              <a:t>Ordershipping</a:t>
            </a:r>
            <a:endParaRPr lang="en-US" dirty="0">
              <a:solidFill>
                <a:schemeClr val="tx1"/>
              </a:solidFill>
            </a:endParaRPr>
          </a:p>
        </p:txBody>
      </p:sp>
      <p:pic>
        <p:nvPicPr>
          <p:cNvPr id="13"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50B47824-CBC8-0D36-F783-976A22E40C3E}"/>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640405" y="5518939"/>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4" name="TextBox 13">
            <a:extLst>
              <a:ext uri="{FF2B5EF4-FFF2-40B4-BE49-F238E27FC236}">
                <a16:creationId xmlns:a16="http://schemas.microsoft.com/office/drawing/2014/main" id="{6825EC57-5633-2FE8-BC92-5F9689EBA924}"/>
              </a:ext>
            </a:extLst>
          </p:cNvPr>
          <p:cNvSpPr txBox="1"/>
          <p:nvPr/>
        </p:nvSpPr>
        <p:spPr>
          <a:xfrm>
            <a:off x="1577546" y="3254577"/>
            <a:ext cx="687980" cy="246221"/>
          </a:xfrm>
          <a:prstGeom prst="rect">
            <a:avLst/>
          </a:prstGeom>
          <a:solidFill>
            <a:schemeClr val="bg1"/>
          </a:solidFill>
        </p:spPr>
        <p:txBody>
          <a:bodyPr wrap="square" rtlCol="0" anchor="ctr">
            <a:spAutoFit/>
          </a:bodyPr>
          <a:lstStyle/>
          <a:p>
            <a:pPr algn="r"/>
            <a:r>
              <a:rPr lang="en-US" altLang="ko-KR" sz="1000" dirty="0">
                <a:solidFill>
                  <a:srgbClr val="0070C0"/>
                </a:solidFill>
              </a:rPr>
              <a:t>Edit</a:t>
            </a:r>
            <a:endParaRPr lang="en-US" sz="1000" dirty="0">
              <a:solidFill>
                <a:srgbClr val="0070C0"/>
              </a:solidFill>
            </a:endParaRPr>
          </a:p>
        </p:txBody>
      </p:sp>
      <p:pic>
        <p:nvPicPr>
          <p:cNvPr id="23" name="그림 22" descr="텍스트, 스크린샷, 소프트웨어, 웹 페이지이(가) 표시된 사진&#10;&#10;AI 생성 콘텐츠는 정확하지 않을 수 있습니다.">
            <a:extLst>
              <a:ext uri="{FF2B5EF4-FFF2-40B4-BE49-F238E27FC236}">
                <a16:creationId xmlns:a16="http://schemas.microsoft.com/office/drawing/2014/main" id="{FEDE8DA7-E979-6B79-1763-464DA85BFA42}"/>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2355562" y="1953500"/>
            <a:ext cx="1859424" cy="4428000"/>
          </a:xfrm>
          <a:prstGeom prst="rect">
            <a:avLst/>
          </a:prstGeom>
        </p:spPr>
      </p:pic>
      <p:sp>
        <p:nvSpPr>
          <p:cNvPr id="22" name="타원 21">
            <a:extLst>
              <a:ext uri="{FF2B5EF4-FFF2-40B4-BE49-F238E27FC236}">
                <a16:creationId xmlns:a16="http://schemas.microsoft.com/office/drawing/2014/main" id="{6AD2258B-0C0F-6391-348C-EC12EF5A9BFD}"/>
              </a:ext>
            </a:extLst>
          </p:cNvPr>
          <p:cNvSpPr/>
          <p:nvPr/>
        </p:nvSpPr>
        <p:spPr bwMode="auto">
          <a:xfrm>
            <a:off x="221416" y="524178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화살표: 오각형 66">
            <a:extLst>
              <a:ext uri="{FF2B5EF4-FFF2-40B4-BE49-F238E27FC236}">
                <a16:creationId xmlns:a16="http://schemas.microsoft.com/office/drawing/2014/main" id="{95FC0C7F-BED1-64AA-AF3A-11D75C1DB0AC}"/>
              </a:ext>
            </a:extLst>
          </p:cNvPr>
          <p:cNvSpPr/>
          <p:nvPr/>
        </p:nvSpPr>
        <p:spPr bwMode="gray">
          <a:xfrm>
            <a:off x="2394072" y="3305890"/>
            <a:ext cx="1845033" cy="253379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타원 25">
            <a:extLst>
              <a:ext uri="{FF2B5EF4-FFF2-40B4-BE49-F238E27FC236}">
                <a16:creationId xmlns:a16="http://schemas.microsoft.com/office/drawing/2014/main" id="{87B0BE7C-AD2C-6143-0107-0A95C709BFD2}"/>
              </a:ext>
            </a:extLst>
          </p:cNvPr>
          <p:cNvSpPr/>
          <p:nvPr/>
        </p:nvSpPr>
        <p:spPr bwMode="auto">
          <a:xfrm>
            <a:off x="2279501" y="317989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7"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5625CD9E-B850-00D5-78FB-17A54A7496CC}"/>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570340" y="5292331"/>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6752344"/>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A712778-5EC6-459A-F29E-04EE554D5D1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FB838A9-1494-93BB-CB9C-280AEA8868C0}"/>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23D05F34-14DC-DAC7-7B53-058C1D6587B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922579BD-90CC-947A-43EF-0D74E262EF8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3"/>
              <a:defRPr/>
            </a:pPr>
            <a:r>
              <a:rPr lang="en-US" sz="1200" b="1" dirty="0">
                <a:solidFill>
                  <a:srgbClr val="1F497D">
                    <a:lumMod val="75000"/>
                  </a:srgbClr>
                </a:solidFill>
                <a:cs typeface="Arial" panose="020B0604020202020204" pitchFamily="34" charset="0"/>
              </a:rPr>
              <a:t>Order and Product Information List </a:t>
            </a:r>
            <a:br>
              <a:rPr lang="en-US" sz="1200" dirty="0"/>
            </a:br>
            <a:r>
              <a:rPr lang="en-US" altLang="ko-KR" sz="1100" dirty="0">
                <a:solidFill>
                  <a:schemeClr val="tx1"/>
                </a:solidFill>
                <a:cs typeface="Arial" panose="020B0604020202020204" pitchFamily="34" charset="0"/>
              </a:rPr>
              <a:t>- Order Line no, Account name, Product no., Thickness, Length, …</a:t>
            </a:r>
          </a:p>
          <a:p>
            <a:pPr marL="228600" lvl="0" indent="-228600" eaLnBrk="1" hangingPunct="1">
              <a:lnSpc>
                <a:spcPct val="120000"/>
              </a:lnSpc>
              <a:spcAft>
                <a:spcPts val="400"/>
              </a:spcAft>
              <a:buFont typeface="+mj-lt"/>
              <a:buAutoNum type="arabicPeriod" startAt="3"/>
              <a:defRPr/>
            </a:pPr>
            <a:r>
              <a:rPr lang="en-US" sz="1200" b="1" dirty="0">
                <a:solidFill>
                  <a:srgbClr val="1F497D">
                    <a:lumMod val="75000"/>
                  </a:srgbClr>
                </a:solidFill>
                <a:cs typeface="Arial" panose="020B0604020202020204" pitchFamily="34" charset="0"/>
              </a:rPr>
              <a:t>Product Specification and Shipment Information List </a:t>
            </a:r>
            <a:endParaRPr lang="en-US" altLang="ko-KR" sz="1200" b="1" dirty="0">
              <a:solidFill>
                <a:srgbClr val="1F497D">
                  <a:lumMod val="75000"/>
                </a:srgbClr>
              </a:solidFill>
              <a:cs typeface="Arial" panose="020B0604020202020204" pitchFamily="34" charset="0"/>
            </a:endParaRPr>
          </a:p>
        </p:txBody>
      </p:sp>
      <p:graphicFrame>
        <p:nvGraphicFramePr>
          <p:cNvPr id="4" name="표 3">
            <a:extLst>
              <a:ext uri="{FF2B5EF4-FFF2-40B4-BE49-F238E27FC236}">
                <a16:creationId xmlns:a16="http://schemas.microsoft.com/office/drawing/2014/main" id="{82878F47-B9D3-61AC-21E7-4115BDDE2F4F}"/>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4. Delivery &amp; Shipment Status Monitoring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100" b="1" dirty="0"/>
                        <a:t>4.1 </a:t>
                      </a:r>
                      <a:r>
                        <a:rPr lang="en-US" sz="1100" b="1" dirty="0" err="1"/>
                        <a:t>Delivery&amp;Shipment</a:t>
                      </a:r>
                      <a:r>
                        <a:rPr lang="en-US" sz="1100" b="1" dirty="0"/>
                        <a:t> Status</a:t>
                      </a:r>
                      <a:r>
                        <a:rPr lang="ko-KR" altLang="en-US" sz="1100" b="1" dirty="0"/>
                        <a:t> </a:t>
                      </a:r>
                      <a:r>
                        <a:rPr lang="en-US" altLang="ko-KR" sz="1100" b="1" dirty="0"/>
                        <a:t>Monitoring (2/2)</a:t>
                      </a:r>
                      <a:endParaRPr lang="en-US" sz="11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t>Steel O</a:t>
                      </a:r>
                      <a:r>
                        <a:rPr lang="en-US" sz="1200" b="1" dirty="0"/>
                        <a:t>rder Shipping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Steel O</a:t>
                      </a:r>
                      <a:r>
                        <a:rPr lang="en-US" sz="1200" b="1" dirty="0"/>
                        <a:t>rder Shipping</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grpSp>
        <p:nvGrpSpPr>
          <p:cNvPr id="12" name="그룹 11">
            <a:extLst>
              <a:ext uri="{FF2B5EF4-FFF2-40B4-BE49-F238E27FC236}">
                <a16:creationId xmlns:a16="http://schemas.microsoft.com/office/drawing/2014/main" id="{FC3528ED-B33C-8998-CF19-AF758B78ED43}"/>
              </a:ext>
            </a:extLst>
          </p:cNvPr>
          <p:cNvGrpSpPr/>
          <p:nvPr/>
        </p:nvGrpSpPr>
        <p:grpSpPr>
          <a:xfrm>
            <a:off x="310391" y="1986260"/>
            <a:ext cx="6136641" cy="4428001"/>
            <a:chOff x="258633" y="1986260"/>
            <a:chExt cx="6136641" cy="4428001"/>
          </a:xfrm>
        </p:grpSpPr>
        <p:pic>
          <p:nvPicPr>
            <p:cNvPr id="6" name="그림 5" descr="텍스트, 스크린샷, 소프트웨어, 번호이(가) 표시된 사진&#10;&#10;AI 생성 콘텐츠는 정확하지 않을 수 있습니다.">
              <a:extLst>
                <a:ext uri="{FF2B5EF4-FFF2-40B4-BE49-F238E27FC236}">
                  <a16:creationId xmlns:a16="http://schemas.microsoft.com/office/drawing/2014/main" id="{98A70267-3BA0-2439-27F1-9894A9578891}"/>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258633" y="1986261"/>
              <a:ext cx="1985385" cy="4428000"/>
            </a:xfrm>
            <a:prstGeom prst="rect">
              <a:avLst/>
            </a:prstGeom>
          </p:spPr>
        </p:pic>
        <p:pic>
          <p:nvPicPr>
            <p:cNvPr id="8" name="그림 7" descr="텍스트, 스크린샷, 소프트웨어, 번호이(가) 표시된 사진&#10;&#10;AI 생성 콘텐츠는 정확하지 않을 수 있습니다.">
              <a:extLst>
                <a:ext uri="{FF2B5EF4-FFF2-40B4-BE49-F238E27FC236}">
                  <a16:creationId xmlns:a16="http://schemas.microsoft.com/office/drawing/2014/main" id="{E9EDFCBC-5250-9BC0-0EAB-BBAE0687EDD2}"/>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334261" y="1986260"/>
              <a:ext cx="1985385" cy="4428001"/>
            </a:xfrm>
            <a:prstGeom prst="rect">
              <a:avLst/>
            </a:prstGeom>
          </p:spPr>
        </p:pic>
        <p:pic>
          <p:nvPicPr>
            <p:cNvPr id="11" name="그림 10" descr="텍스트, 스크린샷, 소프트웨어, 번호이(가) 표시된 사진&#10;&#10;AI 생성 콘텐츠는 정확하지 않을 수 있습니다.">
              <a:extLst>
                <a:ext uri="{FF2B5EF4-FFF2-40B4-BE49-F238E27FC236}">
                  <a16:creationId xmlns:a16="http://schemas.microsoft.com/office/drawing/2014/main" id="{823BE775-CF5C-7ED2-136A-80221093DEF5}"/>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09889" y="1993330"/>
              <a:ext cx="1985385" cy="4420931"/>
            </a:xfrm>
            <a:prstGeom prst="rect">
              <a:avLst/>
            </a:prstGeom>
          </p:spPr>
        </p:pic>
      </p:grpSp>
      <p:cxnSp>
        <p:nvCxnSpPr>
          <p:cNvPr id="13" name="직선 화살표 연결선 12">
            <a:extLst>
              <a:ext uri="{FF2B5EF4-FFF2-40B4-BE49-F238E27FC236}">
                <a16:creationId xmlns:a16="http://schemas.microsoft.com/office/drawing/2014/main" id="{7581AD7D-E585-D894-2FAE-726794BC4211}"/>
              </a:ext>
            </a:extLst>
          </p:cNvPr>
          <p:cNvCxnSpPr/>
          <p:nvPr/>
        </p:nvCxnSpPr>
        <p:spPr bwMode="auto">
          <a:xfrm>
            <a:off x="2235150" y="2905218"/>
            <a:ext cx="0" cy="2744138"/>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14" name="TextBox 13">
            <a:extLst>
              <a:ext uri="{FF2B5EF4-FFF2-40B4-BE49-F238E27FC236}">
                <a16:creationId xmlns:a16="http://schemas.microsoft.com/office/drawing/2014/main" id="{E2E9AAE5-FBED-9971-E94E-FF8453F7CD5B}"/>
              </a:ext>
            </a:extLst>
          </p:cNvPr>
          <p:cNvSpPr txBox="1"/>
          <p:nvPr/>
        </p:nvSpPr>
        <p:spPr>
          <a:xfrm>
            <a:off x="1693358" y="3959644"/>
            <a:ext cx="750498" cy="215444"/>
          </a:xfrm>
          <a:prstGeom prst="rect">
            <a:avLst/>
          </a:prstGeom>
          <a:noFill/>
        </p:spPr>
        <p:txBody>
          <a:bodyPr wrap="square" rtlCol="0">
            <a:spAutoFit/>
          </a:bodyPr>
          <a:lstStyle/>
          <a:p>
            <a:pPr algn="ctr"/>
            <a:r>
              <a:rPr lang="en-US" i="1" dirty="0">
                <a:solidFill>
                  <a:schemeClr val="accent5"/>
                </a:solidFill>
              </a:rPr>
              <a:t>Scroll</a:t>
            </a:r>
          </a:p>
        </p:txBody>
      </p:sp>
      <p:sp>
        <p:nvSpPr>
          <p:cNvPr id="15" name="화살표: 오각형 66">
            <a:extLst>
              <a:ext uri="{FF2B5EF4-FFF2-40B4-BE49-F238E27FC236}">
                <a16:creationId xmlns:a16="http://schemas.microsoft.com/office/drawing/2014/main" id="{0436E115-1098-FE36-19CB-09220D349A8D}"/>
              </a:ext>
            </a:extLst>
          </p:cNvPr>
          <p:cNvSpPr/>
          <p:nvPr/>
        </p:nvSpPr>
        <p:spPr bwMode="gray">
          <a:xfrm>
            <a:off x="310391" y="2486380"/>
            <a:ext cx="1982837" cy="339089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7" name="타원 16">
            <a:extLst>
              <a:ext uri="{FF2B5EF4-FFF2-40B4-BE49-F238E27FC236}">
                <a16:creationId xmlns:a16="http://schemas.microsoft.com/office/drawing/2014/main" id="{803425D5-6107-5900-1CD6-7BADD2BBAA85}"/>
              </a:ext>
            </a:extLst>
          </p:cNvPr>
          <p:cNvSpPr/>
          <p:nvPr/>
        </p:nvSpPr>
        <p:spPr bwMode="auto">
          <a:xfrm>
            <a:off x="181843" y="2339887"/>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8" name="화살표: 오각형 66">
            <a:extLst>
              <a:ext uri="{FF2B5EF4-FFF2-40B4-BE49-F238E27FC236}">
                <a16:creationId xmlns:a16="http://schemas.microsoft.com/office/drawing/2014/main" id="{6D92D032-ED9D-DB40-1CAD-28DCD13A0FBF}"/>
              </a:ext>
            </a:extLst>
          </p:cNvPr>
          <p:cNvSpPr/>
          <p:nvPr/>
        </p:nvSpPr>
        <p:spPr bwMode="gray">
          <a:xfrm>
            <a:off x="2368127" y="2475870"/>
            <a:ext cx="1982837" cy="339089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화살표: 오각형 66">
            <a:extLst>
              <a:ext uri="{FF2B5EF4-FFF2-40B4-BE49-F238E27FC236}">
                <a16:creationId xmlns:a16="http://schemas.microsoft.com/office/drawing/2014/main" id="{3680DD67-5366-D998-3DD9-222A222EB973}"/>
              </a:ext>
            </a:extLst>
          </p:cNvPr>
          <p:cNvSpPr/>
          <p:nvPr/>
        </p:nvSpPr>
        <p:spPr bwMode="gray">
          <a:xfrm>
            <a:off x="4454811" y="2465887"/>
            <a:ext cx="1982837" cy="339089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2CB35900-AAA6-A8B3-6776-8965C39543B3}"/>
              </a:ext>
            </a:extLst>
          </p:cNvPr>
          <p:cNvSpPr/>
          <p:nvPr/>
        </p:nvSpPr>
        <p:spPr bwMode="auto">
          <a:xfrm>
            <a:off x="2311120" y="239752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15962784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4E292DA-29DC-25FC-5462-C2078E26603B}"/>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D48EC00-F35C-E2B1-C28F-354937F17A79}"/>
              </a:ext>
            </a:extLst>
          </p:cNvPr>
          <p:cNvSpPr txBox="1">
            <a:spLocks/>
          </p:cNvSpPr>
          <p:nvPr/>
        </p:nvSpPr>
        <p:spPr>
          <a:xfrm>
            <a:off x="242888" y="419507"/>
            <a:ext cx="4786312"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Reporting &amp; Performance</a:t>
            </a:r>
          </a:p>
        </p:txBody>
      </p:sp>
      <p:graphicFrame>
        <p:nvGraphicFramePr>
          <p:cNvPr id="17" name="표 16">
            <a:extLst>
              <a:ext uri="{FF2B5EF4-FFF2-40B4-BE49-F238E27FC236}">
                <a16:creationId xmlns:a16="http://schemas.microsoft.com/office/drawing/2014/main" id="{FA97779C-03FB-B76C-27A5-1E81D9FB200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Delivery Performance 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100" b="1" dirty="0">
                          <a:solidFill>
                            <a:schemeClr val="tx1"/>
                          </a:solidFill>
                        </a:rPr>
                        <a:t>1.1 Monthly </a:t>
                      </a:r>
                      <a:r>
                        <a:rPr kumimoji="1" lang="en-US" sz="11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Delivery Performance Report </a:t>
                      </a:r>
                      <a:r>
                        <a:rPr kumimoji="1" lang="en-US" altLang="ko-KR" sz="11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(1/1)</a:t>
                      </a:r>
                      <a:endParaRPr lang="en-US" sz="11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Report &gt; </a:t>
                      </a:r>
                      <a:r>
                        <a:rPr lang="en-US" sz="1200" b="1" dirty="0">
                          <a:solidFill>
                            <a:schemeClr val="tx1"/>
                          </a:solidFill>
                        </a:rPr>
                        <a:t>Monthly </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Delivery Performance Report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DC04BB86-5656-D975-A086-54AAE7CE356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467D6D64-5AC9-5995-1B3F-5FA5AEAB0010}"/>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"Report"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Select the "Monthly Shipment Performance" report</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View Total Product Weight (kg) and Monthly Shipment Summary Table</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Default view shows shipment totals from January to December 2025</a:t>
            </a:r>
          </a:p>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View Monthly Delivery Performance Report Highlights</a:t>
            </a:r>
          </a:p>
          <a:p>
            <a:pPr lvl="0" eaLnBrk="1" hangingPunct="1">
              <a:lnSpc>
                <a:spcPct val="120000"/>
              </a:lnSpc>
              <a:spcAft>
                <a:spcPts val="400"/>
              </a:spcAft>
              <a:defRPr/>
            </a:pPr>
            <a:br>
              <a:rPr lang="en-US" sz="1200" dirty="0"/>
            </a:br>
            <a:r>
              <a:rPr lang="en-US" altLang="ko-KR" sz="1100" b="1" dirty="0">
                <a:solidFill>
                  <a:srgbClr val="0000FF"/>
                </a:solidFill>
                <a:cs typeface="Arial" panose="020B0604020202020204" pitchFamily="34" charset="0"/>
              </a:rPr>
              <a:t>※ Reports are view-only on mobile devices</a:t>
            </a:r>
            <a:endParaRPr lang="ko-KR" altLang="en-US" sz="1100" dirty="0">
              <a:solidFill>
                <a:schemeClr val="tx1"/>
              </a:solidFill>
              <a:cs typeface="Arial" panose="020B0604020202020204" pitchFamily="34" charset="0"/>
            </a:endParaRPr>
          </a:p>
        </p:txBody>
      </p:sp>
      <p:grpSp>
        <p:nvGrpSpPr>
          <p:cNvPr id="13" name="그룹 12">
            <a:extLst>
              <a:ext uri="{FF2B5EF4-FFF2-40B4-BE49-F238E27FC236}">
                <a16:creationId xmlns:a16="http://schemas.microsoft.com/office/drawing/2014/main" id="{A423786F-65B0-BD7A-219D-9A61DD8AED52}"/>
              </a:ext>
            </a:extLst>
          </p:cNvPr>
          <p:cNvGrpSpPr/>
          <p:nvPr/>
        </p:nvGrpSpPr>
        <p:grpSpPr>
          <a:xfrm>
            <a:off x="366580" y="1953500"/>
            <a:ext cx="6055926" cy="4426416"/>
            <a:chOff x="366580" y="1953500"/>
            <a:chExt cx="6055926" cy="4426416"/>
          </a:xfrm>
        </p:grpSpPr>
        <p:pic>
          <p:nvPicPr>
            <p:cNvPr id="6" name="그림 5" descr="텍스트, 스크린샷, 소프트웨어, 번호이(가) 표시된 사진&#10;&#10;AI 생성 콘텐츠는 정확하지 않을 수 있습니다.">
              <a:extLst>
                <a:ext uri="{FF2B5EF4-FFF2-40B4-BE49-F238E27FC236}">
                  <a16:creationId xmlns:a16="http://schemas.microsoft.com/office/drawing/2014/main" id="{0200C410-B512-568C-D623-149F437279F8}"/>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580" y="1953500"/>
              <a:ext cx="1955488" cy="4426416"/>
            </a:xfrm>
            <a:prstGeom prst="rect">
              <a:avLst/>
            </a:prstGeom>
          </p:spPr>
        </p:pic>
        <p:pic>
          <p:nvPicPr>
            <p:cNvPr id="8" name="그림 7" descr="텍스트, 스크린샷, 번호, 소프트웨어이(가) 표시된 사진&#10;&#10;AI 생성 콘텐츠는 정확하지 않을 수 있습니다.">
              <a:extLst>
                <a:ext uri="{FF2B5EF4-FFF2-40B4-BE49-F238E27FC236}">
                  <a16:creationId xmlns:a16="http://schemas.microsoft.com/office/drawing/2014/main" id="{C17B56C6-D535-F99F-C1FE-1C1043BF13C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3113" y="1953500"/>
              <a:ext cx="1902860" cy="4426416"/>
            </a:xfrm>
            <a:prstGeom prst="rect">
              <a:avLst/>
            </a:prstGeom>
          </p:spPr>
        </p:pic>
        <p:pic>
          <p:nvPicPr>
            <p:cNvPr id="12" name="그림 11" descr="텍스트, 스크린샷, 소프트웨어, 컴퓨터 아이콘이(가) 표시된 사진&#10;&#10;AI 생성 콘텐츠는 정확하지 않을 수 있습니다.">
              <a:extLst>
                <a:ext uri="{FF2B5EF4-FFF2-40B4-BE49-F238E27FC236}">
                  <a16:creationId xmlns:a16="http://schemas.microsoft.com/office/drawing/2014/main" id="{C798DCB0-883F-ADFA-56CA-7DACC6E6CE63}"/>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467018" y="1953500"/>
              <a:ext cx="1955488" cy="4426416"/>
            </a:xfrm>
            <a:prstGeom prst="rect">
              <a:avLst/>
            </a:prstGeom>
          </p:spPr>
        </p:pic>
      </p:grpSp>
      <p:sp>
        <p:nvSpPr>
          <p:cNvPr id="16" name="TextBox 15">
            <a:extLst>
              <a:ext uri="{FF2B5EF4-FFF2-40B4-BE49-F238E27FC236}">
                <a16:creationId xmlns:a16="http://schemas.microsoft.com/office/drawing/2014/main" id="{3404C493-7DCB-E922-0B2F-D52C4CB9CB2F}"/>
              </a:ext>
            </a:extLst>
          </p:cNvPr>
          <p:cNvSpPr txBox="1"/>
          <p:nvPr/>
        </p:nvSpPr>
        <p:spPr>
          <a:xfrm>
            <a:off x="324762" y="2357700"/>
            <a:ext cx="687980" cy="246221"/>
          </a:xfrm>
          <a:prstGeom prst="rect">
            <a:avLst/>
          </a:prstGeom>
          <a:solidFill>
            <a:srgbClr val="F7F7F7"/>
          </a:solidFill>
        </p:spPr>
        <p:txBody>
          <a:bodyPr wrap="square" rtlCol="0" anchor="ctr">
            <a:spAutoFit/>
          </a:bodyPr>
          <a:lstStyle/>
          <a:p>
            <a:r>
              <a:rPr lang="en-US" sz="1000" b="1" dirty="0">
                <a:solidFill>
                  <a:srgbClr val="0070C0"/>
                </a:solidFill>
              </a:rPr>
              <a:t>Menu</a:t>
            </a:r>
          </a:p>
        </p:txBody>
      </p:sp>
      <p:sp>
        <p:nvSpPr>
          <p:cNvPr id="18" name="TextBox 17">
            <a:extLst>
              <a:ext uri="{FF2B5EF4-FFF2-40B4-BE49-F238E27FC236}">
                <a16:creationId xmlns:a16="http://schemas.microsoft.com/office/drawing/2014/main" id="{48A791B9-0ECB-76A8-404E-CBAAD3DFC98C}"/>
              </a:ext>
            </a:extLst>
          </p:cNvPr>
          <p:cNvSpPr txBox="1"/>
          <p:nvPr/>
        </p:nvSpPr>
        <p:spPr>
          <a:xfrm>
            <a:off x="2759267" y="2552910"/>
            <a:ext cx="1586706" cy="231236"/>
          </a:xfrm>
          <a:prstGeom prst="rect">
            <a:avLst/>
          </a:prstGeom>
          <a:solidFill>
            <a:srgbClr val="F7F7F7"/>
          </a:solidFill>
        </p:spPr>
        <p:txBody>
          <a:bodyPr wrap="square" rtlCol="0" anchor="ctr">
            <a:spAutoFit/>
          </a:bodyPr>
          <a:lstStyle/>
          <a:p>
            <a:r>
              <a:rPr lang="en-US" altLang="ko-KR" b="1" dirty="0">
                <a:solidFill>
                  <a:schemeClr val="tx1"/>
                </a:solidFill>
              </a:rPr>
              <a:t>Monthly Delivery Performance Report</a:t>
            </a:r>
            <a:endParaRPr lang="en-US" b="1" dirty="0">
              <a:solidFill>
                <a:schemeClr val="tx1"/>
              </a:solidFill>
            </a:endParaRPr>
          </a:p>
        </p:txBody>
      </p:sp>
      <p:sp>
        <p:nvSpPr>
          <p:cNvPr id="19" name="TextBox 18">
            <a:extLst>
              <a:ext uri="{FF2B5EF4-FFF2-40B4-BE49-F238E27FC236}">
                <a16:creationId xmlns:a16="http://schemas.microsoft.com/office/drawing/2014/main" id="{E5AE3C31-9CEB-ABF2-2A02-9B8D4A3266F8}"/>
              </a:ext>
            </a:extLst>
          </p:cNvPr>
          <p:cNvSpPr txBox="1"/>
          <p:nvPr/>
        </p:nvSpPr>
        <p:spPr>
          <a:xfrm>
            <a:off x="2443113" y="5624239"/>
            <a:ext cx="1586706" cy="178053"/>
          </a:xfrm>
          <a:prstGeom prst="rect">
            <a:avLst/>
          </a:prstGeom>
          <a:solidFill>
            <a:srgbClr val="F6F5F0"/>
          </a:solidFill>
        </p:spPr>
        <p:txBody>
          <a:bodyPr wrap="square" rtlCol="0" anchor="ctr">
            <a:spAutoFit/>
          </a:bodyPr>
          <a:lstStyle/>
          <a:p>
            <a:r>
              <a:rPr lang="en-US" altLang="ko-KR" b="1" dirty="0">
                <a:solidFill>
                  <a:schemeClr val="tx1"/>
                </a:solidFill>
              </a:rPr>
              <a:t>Report Highlights</a:t>
            </a:r>
            <a:endParaRPr lang="en-US" b="1" dirty="0">
              <a:solidFill>
                <a:schemeClr val="tx1"/>
              </a:solidFill>
            </a:endParaRPr>
          </a:p>
        </p:txBody>
      </p:sp>
      <p:sp>
        <p:nvSpPr>
          <p:cNvPr id="20" name="TextBox 19">
            <a:extLst>
              <a:ext uri="{FF2B5EF4-FFF2-40B4-BE49-F238E27FC236}">
                <a16:creationId xmlns:a16="http://schemas.microsoft.com/office/drawing/2014/main" id="{B80843BB-1E90-B7AC-6F1C-BBACB2E6F7C6}"/>
              </a:ext>
            </a:extLst>
          </p:cNvPr>
          <p:cNvSpPr txBox="1"/>
          <p:nvPr/>
        </p:nvSpPr>
        <p:spPr>
          <a:xfrm>
            <a:off x="1634088" y="2661035"/>
            <a:ext cx="687980" cy="246221"/>
          </a:xfrm>
          <a:prstGeom prst="rect">
            <a:avLst/>
          </a:prstGeom>
          <a:solidFill>
            <a:schemeClr val="bg1"/>
          </a:solidFill>
        </p:spPr>
        <p:txBody>
          <a:bodyPr wrap="square" rtlCol="0" anchor="ctr">
            <a:spAutoFit/>
          </a:bodyPr>
          <a:lstStyle/>
          <a:p>
            <a:pPr algn="r"/>
            <a:r>
              <a:rPr lang="en-US" altLang="ko-KR" sz="1000" dirty="0">
                <a:solidFill>
                  <a:srgbClr val="0070C0"/>
                </a:solidFill>
              </a:rPr>
              <a:t>Edit</a:t>
            </a:r>
            <a:endParaRPr lang="en-US" sz="1000" dirty="0">
              <a:solidFill>
                <a:srgbClr val="0070C0"/>
              </a:solidFill>
            </a:endParaRPr>
          </a:p>
        </p:txBody>
      </p:sp>
      <p:sp>
        <p:nvSpPr>
          <p:cNvPr id="21" name="화살표: 오각형 66">
            <a:extLst>
              <a:ext uri="{FF2B5EF4-FFF2-40B4-BE49-F238E27FC236}">
                <a16:creationId xmlns:a16="http://schemas.microsoft.com/office/drawing/2014/main" id="{DAE4F9B1-3723-57AA-4076-8EB03CC181DF}"/>
              </a:ext>
            </a:extLst>
          </p:cNvPr>
          <p:cNvSpPr/>
          <p:nvPr/>
        </p:nvSpPr>
        <p:spPr bwMode="gray">
          <a:xfrm>
            <a:off x="419207" y="5318761"/>
            <a:ext cx="1902861" cy="24622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2" name="타원 21">
            <a:extLst>
              <a:ext uri="{FF2B5EF4-FFF2-40B4-BE49-F238E27FC236}">
                <a16:creationId xmlns:a16="http://schemas.microsoft.com/office/drawing/2014/main" id="{789A0C9B-A06E-D9EA-DBD2-52464D389D94}"/>
              </a:ext>
            </a:extLst>
          </p:cNvPr>
          <p:cNvSpPr/>
          <p:nvPr/>
        </p:nvSpPr>
        <p:spPr bwMode="auto">
          <a:xfrm>
            <a:off x="288679" y="524218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화살표: 오각형 66">
            <a:extLst>
              <a:ext uri="{FF2B5EF4-FFF2-40B4-BE49-F238E27FC236}">
                <a16:creationId xmlns:a16="http://schemas.microsoft.com/office/drawing/2014/main" id="{F0125AE3-FCFB-CE5E-1C87-720E6104F40D}"/>
              </a:ext>
            </a:extLst>
          </p:cNvPr>
          <p:cNvSpPr/>
          <p:nvPr/>
        </p:nvSpPr>
        <p:spPr bwMode="gray">
          <a:xfrm>
            <a:off x="2440759" y="2393145"/>
            <a:ext cx="1902861" cy="308128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63AE414A-9FFC-0577-FFFD-3625EA2F2483}"/>
              </a:ext>
            </a:extLst>
          </p:cNvPr>
          <p:cNvSpPr/>
          <p:nvPr/>
        </p:nvSpPr>
        <p:spPr bwMode="auto">
          <a:xfrm>
            <a:off x="2363886" y="226714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TextBox 25">
            <a:extLst>
              <a:ext uri="{FF2B5EF4-FFF2-40B4-BE49-F238E27FC236}">
                <a16:creationId xmlns:a16="http://schemas.microsoft.com/office/drawing/2014/main" id="{8678C9E8-3285-B56F-9321-0A32D07008A6}"/>
              </a:ext>
            </a:extLst>
          </p:cNvPr>
          <p:cNvSpPr txBox="1"/>
          <p:nvPr/>
        </p:nvSpPr>
        <p:spPr>
          <a:xfrm>
            <a:off x="650469" y="4333458"/>
            <a:ext cx="951574" cy="161866"/>
          </a:xfrm>
          <a:prstGeom prst="rect">
            <a:avLst/>
          </a:prstGeom>
          <a:solidFill>
            <a:schemeClr val="bg1"/>
          </a:solidFill>
        </p:spPr>
        <p:txBody>
          <a:bodyPr wrap="square" rtlCol="0" anchor="ctr">
            <a:spAutoFit/>
          </a:bodyPr>
          <a:lstStyle/>
          <a:p>
            <a:r>
              <a:rPr lang="en-US" altLang="ko-KR" dirty="0">
                <a:solidFill>
                  <a:schemeClr val="tx1"/>
                </a:solidFill>
              </a:rPr>
              <a:t>Steel Orders</a:t>
            </a:r>
            <a:endParaRPr lang="en-US" dirty="0">
              <a:solidFill>
                <a:schemeClr val="tx1"/>
              </a:solidFill>
            </a:endParaRPr>
          </a:p>
        </p:txBody>
      </p:sp>
      <p:sp>
        <p:nvSpPr>
          <p:cNvPr id="27" name="TextBox 26">
            <a:extLst>
              <a:ext uri="{FF2B5EF4-FFF2-40B4-BE49-F238E27FC236}">
                <a16:creationId xmlns:a16="http://schemas.microsoft.com/office/drawing/2014/main" id="{D322E8B5-668E-D908-2B77-207D49CF78F3}"/>
              </a:ext>
            </a:extLst>
          </p:cNvPr>
          <p:cNvSpPr txBox="1"/>
          <p:nvPr/>
        </p:nvSpPr>
        <p:spPr>
          <a:xfrm>
            <a:off x="658189" y="4597384"/>
            <a:ext cx="1434683" cy="147151"/>
          </a:xfrm>
          <a:prstGeom prst="rect">
            <a:avLst/>
          </a:prstGeom>
          <a:solidFill>
            <a:schemeClr val="bg1"/>
          </a:solidFill>
        </p:spPr>
        <p:txBody>
          <a:bodyPr wrap="square" rtlCol="0" anchor="ctr">
            <a:spAutoFit/>
          </a:bodyPr>
          <a:lstStyle/>
          <a:p>
            <a:r>
              <a:rPr lang="en-US" altLang="ko-KR" dirty="0">
                <a:solidFill>
                  <a:schemeClr val="tx1"/>
                </a:solidFill>
              </a:rPr>
              <a:t>Steel Order Monitoring</a:t>
            </a:r>
            <a:endParaRPr lang="en-US" dirty="0">
              <a:solidFill>
                <a:schemeClr val="tx1"/>
              </a:solidFill>
            </a:endParaRPr>
          </a:p>
        </p:txBody>
      </p:sp>
      <p:sp>
        <p:nvSpPr>
          <p:cNvPr id="28" name="TextBox 27">
            <a:extLst>
              <a:ext uri="{FF2B5EF4-FFF2-40B4-BE49-F238E27FC236}">
                <a16:creationId xmlns:a16="http://schemas.microsoft.com/office/drawing/2014/main" id="{10852FB9-7CC0-3EEF-F15D-165089B1DB76}"/>
              </a:ext>
            </a:extLst>
          </p:cNvPr>
          <p:cNvSpPr txBox="1"/>
          <p:nvPr/>
        </p:nvSpPr>
        <p:spPr>
          <a:xfrm>
            <a:off x="658189" y="4868275"/>
            <a:ext cx="1434683" cy="147151"/>
          </a:xfrm>
          <a:prstGeom prst="rect">
            <a:avLst/>
          </a:prstGeom>
          <a:solidFill>
            <a:schemeClr val="bg1"/>
          </a:solidFill>
        </p:spPr>
        <p:txBody>
          <a:bodyPr wrap="square" rtlCol="0" anchor="ctr">
            <a:spAutoFit/>
          </a:bodyPr>
          <a:lstStyle/>
          <a:p>
            <a:r>
              <a:rPr lang="en-US" altLang="ko-KR" dirty="0">
                <a:solidFill>
                  <a:schemeClr val="tx1"/>
                </a:solidFill>
              </a:rPr>
              <a:t>Steel </a:t>
            </a:r>
            <a:r>
              <a:rPr lang="en-US" altLang="ko-KR" dirty="0" err="1">
                <a:solidFill>
                  <a:schemeClr val="tx1"/>
                </a:solidFill>
              </a:rPr>
              <a:t>Ordershipping</a:t>
            </a:r>
            <a:endParaRPr lang="en-US" dirty="0">
              <a:solidFill>
                <a:schemeClr val="tx1"/>
              </a:solidFill>
            </a:endParaRPr>
          </a:p>
        </p:txBody>
      </p:sp>
      <p:sp>
        <p:nvSpPr>
          <p:cNvPr id="29" name="화살표: 오각형 66">
            <a:extLst>
              <a:ext uri="{FF2B5EF4-FFF2-40B4-BE49-F238E27FC236}">
                <a16:creationId xmlns:a16="http://schemas.microsoft.com/office/drawing/2014/main" id="{81B67309-CE4C-EACD-C1A3-201DBB880A56}"/>
              </a:ext>
            </a:extLst>
          </p:cNvPr>
          <p:cNvSpPr/>
          <p:nvPr/>
        </p:nvSpPr>
        <p:spPr bwMode="gray">
          <a:xfrm>
            <a:off x="4474145" y="2393145"/>
            <a:ext cx="1948361" cy="174451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0" name="TextBox 29">
            <a:extLst>
              <a:ext uri="{FF2B5EF4-FFF2-40B4-BE49-F238E27FC236}">
                <a16:creationId xmlns:a16="http://schemas.microsoft.com/office/drawing/2014/main" id="{734854ED-8EA5-AEEE-9F5C-DB1E81326BD2}"/>
              </a:ext>
            </a:extLst>
          </p:cNvPr>
          <p:cNvSpPr txBox="1"/>
          <p:nvPr/>
        </p:nvSpPr>
        <p:spPr>
          <a:xfrm>
            <a:off x="4509728" y="2514894"/>
            <a:ext cx="1586706" cy="178053"/>
          </a:xfrm>
          <a:prstGeom prst="rect">
            <a:avLst/>
          </a:prstGeom>
          <a:solidFill>
            <a:srgbClr val="F6F5F0"/>
          </a:solidFill>
        </p:spPr>
        <p:txBody>
          <a:bodyPr wrap="square" rtlCol="0" anchor="ctr">
            <a:spAutoFit/>
          </a:bodyPr>
          <a:lstStyle/>
          <a:p>
            <a:r>
              <a:rPr lang="en-US" altLang="ko-KR" b="1" dirty="0">
                <a:solidFill>
                  <a:schemeClr val="tx1"/>
                </a:solidFill>
              </a:rPr>
              <a:t>Report Highlights</a:t>
            </a:r>
            <a:endParaRPr lang="en-US" b="1" dirty="0">
              <a:solidFill>
                <a:schemeClr val="tx1"/>
              </a:solidFill>
            </a:endParaRPr>
          </a:p>
        </p:txBody>
      </p:sp>
      <p:sp>
        <p:nvSpPr>
          <p:cNvPr id="31" name="타원 30">
            <a:extLst>
              <a:ext uri="{FF2B5EF4-FFF2-40B4-BE49-F238E27FC236}">
                <a16:creationId xmlns:a16="http://schemas.microsoft.com/office/drawing/2014/main" id="{2952616A-6EAF-F722-4812-A96CC0EFDDF8}"/>
              </a:ext>
            </a:extLst>
          </p:cNvPr>
          <p:cNvSpPr/>
          <p:nvPr/>
        </p:nvSpPr>
        <p:spPr bwMode="auto">
          <a:xfrm>
            <a:off x="4392411" y="228273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4" name="TextBox 33">
            <a:extLst>
              <a:ext uri="{FF2B5EF4-FFF2-40B4-BE49-F238E27FC236}">
                <a16:creationId xmlns:a16="http://schemas.microsoft.com/office/drawing/2014/main" id="{406FAF08-070F-DA22-F123-5EBE430D5B08}"/>
              </a:ext>
            </a:extLst>
          </p:cNvPr>
          <p:cNvSpPr txBox="1"/>
          <p:nvPr/>
        </p:nvSpPr>
        <p:spPr>
          <a:xfrm>
            <a:off x="2460631" y="2784145"/>
            <a:ext cx="688969" cy="184666"/>
          </a:xfrm>
          <a:prstGeom prst="rect">
            <a:avLst/>
          </a:prstGeom>
          <a:solidFill>
            <a:srgbClr val="F7F7F7"/>
          </a:solidFill>
        </p:spPr>
        <p:txBody>
          <a:bodyPr wrap="square" rtlCol="0" anchor="ctr">
            <a:spAutoFit/>
          </a:bodyPr>
          <a:lstStyle/>
          <a:p>
            <a:r>
              <a:rPr lang="en-US" altLang="ko-KR" sz="600" dirty="0">
                <a:solidFill>
                  <a:schemeClr val="bg1">
                    <a:lumMod val="65000"/>
                  </a:schemeClr>
                </a:solidFill>
              </a:rPr>
              <a:t>Delivery year</a:t>
            </a:r>
            <a:endParaRPr lang="en-US" sz="600" dirty="0">
              <a:solidFill>
                <a:schemeClr val="bg1">
                  <a:lumMod val="65000"/>
                </a:schemeClr>
              </a:solidFill>
            </a:endParaRPr>
          </a:p>
        </p:txBody>
      </p:sp>
      <p:cxnSp>
        <p:nvCxnSpPr>
          <p:cNvPr id="36" name="직선 화살표 연결선 35">
            <a:extLst>
              <a:ext uri="{FF2B5EF4-FFF2-40B4-BE49-F238E27FC236}">
                <a16:creationId xmlns:a16="http://schemas.microsoft.com/office/drawing/2014/main" id="{3964EA01-1A0D-FA08-6A9E-BD8787885AF9}"/>
              </a:ext>
            </a:extLst>
          </p:cNvPr>
          <p:cNvCxnSpPr>
            <a:cxnSpLocks/>
          </p:cNvCxnSpPr>
          <p:nvPr/>
        </p:nvCxnSpPr>
        <p:spPr bwMode="auto">
          <a:xfrm>
            <a:off x="2438406" y="4514932"/>
            <a:ext cx="1931451"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7" name="TextBox 36">
            <a:extLst>
              <a:ext uri="{FF2B5EF4-FFF2-40B4-BE49-F238E27FC236}">
                <a16:creationId xmlns:a16="http://schemas.microsoft.com/office/drawing/2014/main" id="{8980C7EC-B316-8340-E4D8-EF9A58B3D1E4}"/>
              </a:ext>
            </a:extLst>
          </p:cNvPr>
          <p:cNvSpPr txBox="1"/>
          <p:nvPr/>
        </p:nvSpPr>
        <p:spPr>
          <a:xfrm>
            <a:off x="2987978" y="4474309"/>
            <a:ext cx="750498" cy="215444"/>
          </a:xfrm>
          <a:prstGeom prst="rect">
            <a:avLst/>
          </a:prstGeom>
          <a:noFill/>
        </p:spPr>
        <p:txBody>
          <a:bodyPr wrap="square" rtlCol="0">
            <a:spAutoFit/>
          </a:bodyPr>
          <a:lstStyle/>
          <a:p>
            <a:pPr algn="ctr"/>
            <a:r>
              <a:rPr lang="en-US" i="1" dirty="0">
                <a:solidFill>
                  <a:schemeClr val="accent5"/>
                </a:solidFill>
              </a:rPr>
              <a:t>Swipe</a:t>
            </a:r>
          </a:p>
        </p:txBody>
      </p:sp>
    </p:spTree>
    <p:extLst>
      <p:ext uri="{BB962C8B-B14F-4D97-AF65-F5344CB8AC3E}">
        <p14:creationId xmlns:p14="http://schemas.microsoft.com/office/powerpoint/2010/main" val="7337765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7B57E44-6855-72D1-18E3-AF74C8B590CD}"/>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FCEE73E0-3A60-F403-88DC-E2EB593D15D4}"/>
              </a:ext>
            </a:extLst>
          </p:cNvPr>
          <p:cNvSpPr txBox="1">
            <a:spLocks/>
          </p:cNvSpPr>
          <p:nvPr/>
        </p:nvSpPr>
        <p:spPr>
          <a:xfrm>
            <a:off x="242887" y="419507"/>
            <a:ext cx="4225595"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3. Reporting &amp; Performance</a:t>
            </a:r>
          </a:p>
        </p:txBody>
      </p:sp>
      <p:sp>
        <p:nvSpPr>
          <p:cNvPr id="5" name="직사각형 4">
            <a:extLst>
              <a:ext uri="{FF2B5EF4-FFF2-40B4-BE49-F238E27FC236}">
                <a16:creationId xmlns:a16="http://schemas.microsoft.com/office/drawing/2014/main" id="{3A587671-EABD-68F0-1FEE-49CF30C3856D}"/>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778F5C10-A362-0473-AE04-D45F060C6A02}"/>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"Report</a:t>
            </a:r>
            <a:r>
              <a:rPr lang="en-US" altLang="ko-KR" sz="1200" b="1" dirty="0">
                <a:solidFill>
                  <a:srgbClr val="1F497D">
                    <a:lumMod val="75000"/>
                  </a:srgbClr>
                </a:solidFill>
                <a:cs typeface="Arial" panose="020B0604020202020204" pitchFamily="34" charset="0"/>
              </a:rPr>
              <a:t>”</a:t>
            </a:r>
            <a:r>
              <a:rPr lang="en-US" sz="1200" b="1" dirty="0">
                <a:solidFill>
                  <a:srgbClr val="1F497D">
                    <a:lumMod val="75000"/>
                  </a:srgbClr>
                </a:solidFill>
                <a:cs typeface="Arial" panose="020B0604020202020204" pitchFamily="34" charset="0"/>
              </a:rPr>
              <a:t>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a:t>
            </a:r>
            <a:r>
              <a:rPr lang="en-US" sz="1100" dirty="0">
                <a:solidFill>
                  <a:schemeClr val="tx1"/>
                </a:solidFill>
                <a:cs typeface="Arial" panose="020B0604020202020204" pitchFamily="34" charset="0"/>
              </a:rPr>
              <a:t> Select the "Shipment Performance List" report </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View Detailed Shipment List by Order Line Based on Customer/Representative </a:t>
            </a:r>
          </a:p>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View Report Filters</a:t>
            </a:r>
            <a:endParaRPr lang="en-US"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endParaRPr lang="en-US" altLang="ko-KR" sz="1100" b="1" dirty="0">
              <a:solidFill>
                <a:srgbClr val="0000FF"/>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Reports are view-only on mobile devices</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graphicFrame>
        <p:nvGraphicFramePr>
          <p:cNvPr id="6" name="표 5">
            <a:extLst>
              <a:ext uri="{FF2B5EF4-FFF2-40B4-BE49-F238E27FC236}">
                <a16:creationId xmlns:a16="http://schemas.microsoft.com/office/drawing/2014/main" id="{1332F849-3D98-1896-D8D3-2CE91E430C1F}"/>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 Delivery Performance 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1.2 </a:t>
                      </a:r>
                      <a:r>
                        <a:rPr lang="en-US" altLang="ko-KR" sz="1200" b="1" dirty="0">
                          <a:solidFill>
                            <a:schemeClr val="tx1"/>
                          </a:solidFill>
                        </a:rPr>
                        <a:t>Delivery</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 Performance </a:t>
                      </a:r>
                      <a:r>
                        <a:rPr kumimoji="1" lang="en-US" altLang="ko-KR"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Report</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 </a:t>
                      </a:r>
                      <a:r>
                        <a:rPr lang="en-US" altLang="ko-KR" sz="1200" b="1" dirty="0">
                          <a:solidFill>
                            <a:schemeClr val="tx1"/>
                          </a:solidFill>
                        </a:rPr>
                        <a:t>(1/1)</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Report</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Report &gt;Delivery</a:t>
                      </a:r>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 Performance </a:t>
                      </a:r>
                      <a:r>
                        <a:rPr kumimoji="1" lang="en-US" altLang="ko-KR"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Report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9" name="그림 8" descr="텍스트, 스크린샷, 소프트웨어, 번호이(가) 표시된 사진&#10;&#10;AI 생성 콘텐츠는 정확하지 않을 수 있습니다.">
            <a:extLst>
              <a:ext uri="{FF2B5EF4-FFF2-40B4-BE49-F238E27FC236}">
                <a16:creationId xmlns:a16="http://schemas.microsoft.com/office/drawing/2014/main" id="{9B9ED3C6-5E5B-EE76-0E6B-9B9412F67DD4}"/>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66580" y="1953500"/>
            <a:ext cx="1955488" cy="4426416"/>
          </a:xfrm>
          <a:prstGeom prst="rect">
            <a:avLst/>
          </a:prstGeom>
        </p:spPr>
      </p:pic>
      <p:sp>
        <p:nvSpPr>
          <p:cNvPr id="12" name="TextBox 11">
            <a:extLst>
              <a:ext uri="{FF2B5EF4-FFF2-40B4-BE49-F238E27FC236}">
                <a16:creationId xmlns:a16="http://schemas.microsoft.com/office/drawing/2014/main" id="{E74FED30-A13B-144B-2C1C-D41454EB95B0}"/>
              </a:ext>
            </a:extLst>
          </p:cNvPr>
          <p:cNvSpPr txBox="1"/>
          <p:nvPr/>
        </p:nvSpPr>
        <p:spPr>
          <a:xfrm>
            <a:off x="650469" y="4333458"/>
            <a:ext cx="951574" cy="161866"/>
          </a:xfrm>
          <a:prstGeom prst="rect">
            <a:avLst/>
          </a:prstGeom>
          <a:solidFill>
            <a:schemeClr val="bg1"/>
          </a:solidFill>
        </p:spPr>
        <p:txBody>
          <a:bodyPr wrap="square" rtlCol="0" anchor="ctr">
            <a:spAutoFit/>
          </a:bodyPr>
          <a:lstStyle/>
          <a:p>
            <a:r>
              <a:rPr lang="en-US" altLang="ko-KR" dirty="0">
                <a:solidFill>
                  <a:schemeClr val="tx1"/>
                </a:solidFill>
              </a:rPr>
              <a:t>Steel Orders</a:t>
            </a:r>
            <a:endParaRPr lang="en-US" dirty="0">
              <a:solidFill>
                <a:schemeClr val="tx1"/>
              </a:solidFill>
            </a:endParaRPr>
          </a:p>
        </p:txBody>
      </p:sp>
      <p:sp>
        <p:nvSpPr>
          <p:cNvPr id="16" name="TextBox 15">
            <a:extLst>
              <a:ext uri="{FF2B5EF4-FFF2-40B4-BE49-F238E27FC236}">
                <a16:creationId xmlns:a16="http://schemas.microsoft.com/office/drawing/2014/main" id="{A15D6C88-E898-5723-19CB-176997B7A604}"/>
              </a:ext>
            </a:extLst>
          </p:cNvPr>
          <p:cNvSpPr txBox="1"/>
          <p:nvPr/>
        </p:nvSpPr>
        <p:spPr>
          <a:xfrm>
            <a:off x="658189" y="4597384"/>
            <a:ext cx="1434683" cy="147151"/>
          </a:xfrm>
          <a:prstGeom prst="rect">
            <a:avLst/>
          </a:prstGeom>
          <a:solidFill>
            <a:schemeClr val="bg1"/>
          </a:solidFill>
        </p:spPr>
        <p:txBody>
          <a:bodyPr wrap="square" rtlCol="0" anchor="ctr">
            <a:spAutoFit/>
          </a:bodyPr>
          <a:lstStyle/>
          <a:p>
            <a:r>
              <a:rPr lang="en-US" altLang="ko-KR" dirty="0">
                <a:solidFill>
                  <a:schemeClr val="tx1"/>
                </a:solidFill>
              </a:rPr>
              <a:t>Steel Order Monitoring</a:t>
            </a:r>
            <a:endParaRPr lang="en-US" dirty="0">
              <a:solidFill>
                <a:schemeClr val="tx1"/>
              </a:solidFill>
            </a:endParaRPr>
          </a:p>
        </p:txBody>
      </p:sp>
      <p:sp>
        <p:nvSpPr>
          <p:cNvPr id="17" name="TextBox 16">
            <a:extLst>
              <a:ext uri="{FF2B5EF4-FFF2-40B4-BE49-F238E27FC236}">
                <a16:creationId xmlns:a16="http://schemas.microsoft.com/office/drawing/2014/main" id="{7D747672-551C-51F1-9F1A-700ED3C73245}"/>
              </a:ext>
            </a:extLst>
          </p:cNvPr>
          <p:cNvSpPr txBox="1"/>
          <p:nvPr/>
        </p:nvSpPr>
        <p:spPr>
          <a:xfrm>
            <a:off x="658189" y="4868275"/>
            <a:ext cx="1434683" cy="147151"/>
          </a:xfrm>
          <a:prstGeom prst="rect">
            <a:avLst/>
          </a:prstGeom>
          <a:solidFill>
            <a:schemeClr val="bg1"/>
          </a:solidFill>
        </p:spPr>
        <p:txBody>
          <a:bodyPr wrap="square" rtlCol="0" anchor="ctr">
            <a:spAutoFit/>
          </a:bodyPr>
          <a:lstStyle/>
          <a:p>
            <a:r>
              <a:rPr lang="en-US" altLang="ko-KR" dirty="0">
                <a:solidFill>
                  <a:schemeClr val="tx1"/>
                </a:solidFill>
              </a:rPr>
              <a:t>Steel </a:t>
            </a:r>
            <a:r>
              <a:rPr lang="en-US" altLang="ko-KR" dirty="0" err="1">
                <a:solidFill>
                  <a:schemeClr val="tx1"/>
                </a:solidFill>
              </a:rPr>
              <a:t>Ordershipping</a:t>
            </a:r>
            <a:endParaRPr lang="en-US" dirty="0">
              <a:solidFill>
                <a:schemeClr val="tx1"/>
              </a:solidFill>
            </a:endParaRPr>
          </a:p>
        </p:txBody>
      </p:sp>
      <p:sp>
        <p:nvSpPr>
          <p:cNvPr id="18" name="TextBox 17">
            <a:extLst>
              <a:ext uri="{FF2B5EF4-FFF2-40B4-BE49-F238E27FC236}">
                <a16:creationId xmlns:a16="http://schemas.microsoft.com/office/drawing/2014/main" id="{64D4529E-1309-1FF4-4EFC-8684768023A4}"/>
              </a:ext>
            </a:extLst>
          </p:cNvPr>
          <p:cNvSpPr txBox="1"/>
          <p:nvPr/>
        </p:nvSpPr>
        <p:spPr>
          <a:xfrm>
            <a:off x="324762" y="2357700"/>
            <a:ext cx="687980" cy="246221"/>
          </a:xfrm>
          <a:prstGeom prst="rect">
            <a:avLst/>
          </a:prstGeom>
          <a:solidFill>
            <a:srgbClr val="F7F7F7"/>
          </a:solidFill>
        </p:spPr>
        <p:txBody>
          <a:bodyPr wrap="square" rtlCol="0" anchor="ctr">
            <a:spAutoFit/>
          </a:bodyPr>
          <a:lstStyle/>
          <a:p>
            <a:r>
              <a:rPr lang="en-US" sz="1000" b="1" dirty="0">
                <a:solidFill>
                  <a:srgbClr val="0070C0"/>
                </a:solidFill>
              </a:rPr>
              <a:t>Menu</a:t>
            </a:r>
          </a:p>
        </p:txBody>
      </p:sp>
      <p:sp>
        <p:nvSpPr>
          <p:cNvPr id="22" name="TextBox 21">
            <a:extLst>
              <a:ext uri="{FF2B5EF4-FFF2-40B4-BE49-F238E27FC236}">
                <a16:creationId xmlns:a16="http://schemas.microsoft.com/office/drawing/2014/main" id="{EA7297F3-2EE5-C16A-2D1A-26DA970117F1}"/>
              </a:ext>
            </a:extLst>
          </p:cNvPr>
          <p:cNvSpPr txBox="1"/>
          <p:nvPr/>
        </p:nvSpPr>
        <p:spPr>
          <a:xfrm>
            <a:off x="1634088" y="2661035"/>
            <a:ext cx="687980" cy="246221"/>
          </a:xfrm>
          <a:prstGeom prst="rect">
            <a:avLst/>
          </a:prstGeom>
          <a:solidFill>
            <a:schemeClr val="bg1"/>
          </a:solidFill>
        </p:spPr>
        <p:txBody>
          <a:bodyPr wrap="square" rtlCol="0" anchor="ctr">
            <a:spAutoFit/>
          </a:bodyPr>
          <a:lstStyle/>
          <a:p>
            <a:pPr algn="r"/>
            <a:r>
              <a:rPr lang="en-US" altLang="ko-KR" sz="1000" dirty="0">
                <a:solidFill>
                  <a:srgbClr val="0070C0"/>
                </a:solidFill>
              </a:rPr>
              <a:t>Edit</a:t>
            </a:r>
            <a:endParaRPr lang="en-US" sz="1000" dirty="0">
              <a:solidFill>
                <a:srgbClr val="0070C0"/>
              </a:solidFill>
            </a:endParaRPr>
          </a:p>
        </p:txBody>
      </p:sp>
      <p:sp>
        <p:nvSpPr>
          <p:cNvPr id="23" name="화살표: 오각형 66">
            <a:extLst>
              <a:ext uri="{FF2B5EF4-FFF2-40B4-BE49-F238E27FC236}">
                <a16:creationId xmlns:a16="http://schemas.microsoft.com/office/drawing/2014/main" id="{2E6462F0-33E5-0400-154E-0F92D2664D77}"/>
              </a:ext>
            </a:extLst>
          </p:cNvPr>
          <p:cNvSpPr/>
          <p:nvPr/>
        </p:nvSpPr>
        <p:spPr bwMode="gray">
          <a:xfrm>
            <a:off x="419207" y="5318761"/>
            <a:ext cx="1902861" cy="24622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4" name="타원 23">
            <a:extLst>
              <a:ext uri="{FF2B5EF4-FFF2-40B4-BE49-F238E27FC236}">
                <a16:creationId xmlns:a16="http://schemas.microsoft.com/office/drawing/2014/main" id="{748F7734-4AB3-5FBC-3560-0FFE6A2D8EFE}"/>
              </a:ext>
            </a:extLst>
          </p:cNvPr>
          <p:cNvSpPr/>
          <p:nvPr/>
        </p:nvSpPr>
        <p:spPr bwMode="auto">
          <a:xfrm>
            <a:off x="288679" y="524218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25" name="그림 24" descr="텍스트, 스크린샷, 번호, 폰트이(가) 표시된 사진&#10;&#10;AI 생성 콘텐츠는 정확하지 않을 수 있습니다.">
            <a:extLst>
              <a:ext uri="{FF2B5EF4-FFF2-40B4-BE49-F238E27FC236}">
                <a16:creationId xmlns:a16="http://schemas.microsoft.com/office/drawing/2014/main" id="{3157766D-9C12-56BB-8D8D-91B1AD280B79}"/>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43693" y="1953500"/>
            <a:ext cx="1979015" cy="4438798"/>
          </a:xfrm>
          <a:prstGeom prst="rect">
            <a:avLst/>
          </a:prstGeom>
        </p:spPr>
      </p:pic>
      <p:pic>
        <p:nvPicPr>
          <p:cNvPr id="27" name="그림 26" descr="텍스트, 스크린샷, 번호, 폰트이(가) 표시된 사진&#10;&#10;AI 생성 콘텐츠는 정확하지 않을 수 있습니다.">
            <a:extLst>
              <a:ext uri="{FF2B5EF4-FFF2-40B4-BE49-F238E27FC236}">
                <a16:creationId xmlns:a16="http://schemas.microsoft.com/office/drawing/2014/main" id="{DECC1184-24FD-9748-8189-A3C4A53EE7BA}"/>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12950" y="1964297"/>
            <a:ext cx="1983099" cy="4428002"/>
          </a:xfrm>
          <a:prstGeom prst="rect">
            <a:avLst/>
          </a:prstGeom>
        </p:spPr>
      </p:pic>
      <p:sp>
        <p:nvSpPr>
          <p:cNvPr id="30" name="TextBox 29">
            <a:extLst>
              <a:ext uri="{FF2B5EF4-FFF2-40B4-BE49-F238E27FC236}">
                <a16:creationId xmlns:a16="http://schemas.microsoft.com/office/drawing/2014/main" id="{BA3C4CDA-C040-FB5A-6A4D-5F9B276EE1D2}"/>
              </a:ext>
            </a:extLst>
          </p:cNvPr>
          <p:cNvSpPr txBox="1"/>
          <p:nvPr/>
        </p:nvSpPr>
        <p:spPr>
          <a:xfrm>
            <a:off x="2671597" y="2122390"/>
            <a:ext cx="1246353" cy="254360"/>
          </a:xfrm>
          <a:prstGeom prst="rect">
            <a:avLst/>
          </a:prstGeom>
          <a:solidFill>
            <a:schemeClr val="bg1"/>
          </a:solidFill>
        </p:spPr>
        <p:txBody>
          <a:bodyPr wrap="square" rtlCol="0" anchor="ctr">
            <a:spAutoFit/>
          </a:bodyPr>
          <a:lstStyle/>
          <a:p>
            <a:r>
              <a:rPr lang="en-US" altLang="ko-KR" b="1" dirty="0">
                <a:solidFill>
                  <a:schemeClr val="tx1"/>
                </a:solidFill>
              </a:rPr>
              <a:t>Delivery Performance Report</a:t>
            </a:r>
            <a:endParaRPr lang="en-US" b="1" dirty="0">
              <a:solidFill>
                <a:schemeClr val="tx1"/>
              </a:solidFill>
            </a:endParaRPr>
          </a:p>
        </p:txBody>
      </p:sp>
      <p:sp>
        <p:nvSpPr>
          <p:cNvPr id="31" name="TextBox 30">
            <a:extLst>
              <a:ext uri="{FF2B5EF4-FFF2-40B4-BE49-F238E27FC236}">
                <a16:creationId xmlns:a16="http://schemas.microsoft.com/office/drawing/2014/main" id="{3612883A-75B5-FC83-F229-757351D55FC2}"/>
              </a:ext>
            </a:extLst>
          </p:cNvPr>
          <p:cNvSpPr txBox="1"/>
          <p:nvPr/>
        </p:nvSpPr>
        <p:spPr>
          <a:xfrm>
            <a:off x="4731106" y="2122390"/>
            <a:ext cx="1246353" cy="254360"/>
          </a:xfrm>
          <a:prstGeom prst="rect">
            <a:avLst/>
          </a:prstGeom>
          <a:solidFill>
            <a:schemeClr val="bg1"/>
          </a:solidFill>
        </p:spPr>
        <p:txBody>
          <a:bodyPr wrap="square" rtlCol="0" anchor="ctr">
            <a:spAutoFit/>
          </a:bodyPr>
          <a:lstStyle/>
          <a:p>
            <a:r>
              <a:rPr lang="en-US" altLang="ko-KR" b="1" dirty="0">
                <a:solidFill>
                  <a:schemeClr val="tx1"/>
                </a:solidFill>
              </a:rPr>
              <a:t>Delivery Performance Report</a:t>
            </a:r>
            <a:endParaRPr lang="en-US" b="1" dirty="0">
              <a:solidFill>
                <a:schemeClr val="tx1"/>
              </a:solidFill>
            </a:endParaRPr>
          </a:p>
        </p:txBody>
      </p:sp>
      <p:cxnSp>
        <p:nvCxnSpPr>
          <p:cNvPr id="32" name="직선 화살표 연결선 31">
            <a:extLst>
              <a:ext uri="{FF2B5EF4-FFF2-40B4-BE49-F238E27FC236}">
                <a16:creationId xmlns:a16="http://schemas.microsoft.com/office/drawing/2014/main" id="{99A6E7CA-95BC-BC41-41DB-DE699FA04080}"/>
              </a:ext>
            </a:extLst>
          </p:cNvPr>
          <p:cNvCxnSpPr>
            <a:cxnSpLocks/>
          </p:cNvCxnSpPr>
          <p:nvPr/>
        </p:nvCxnSpPr>
        <p:spPr bwMode="auto">
          <a:xfrm>
            <a:off x="2455804" y="3006172"/>
            <a:ext cx="1931451"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3" name="TextBox 32">
            <a:extLst>
              <a:ext uri="{FF2B5EF4-FFF2-40B4-BE49-F238E27FC236}">
                <a16:creationId xmlns:a16="http://schemas.microsoft.com/office/drawing/2014/main" id="{E7DCC2D8-996F-E270-B9AE-A512C478CD97}"/>
              </a:ext>
            </a:extLst>
          </p:cNvPr>
          <p:cNvSpPr txBox="1"/>
          <p:nvPr/>
        </p:nvSpPr>
        <p:spPr>
          <a:xfrm>
            <a:off x="3005376" y="2965549"/>
            <a:ext cx="750498" cy="215444"/>
          </a:xfrm>
          <a:prstGeom prst="rect">
            <a:avLst/>
          </a:prstGeom>
          <a:noFill/>
        </p:spPr>
        <p:txBody>
          <a:bodyPr wrap="square" rtlCol="0">
            <a:spAutoFit/>
          </a:bodyPr>
          <a:lstStyle/>
          <a:p>
            <a:pPr algn="ctr"/>
            <a:r>
              <a:rPr lang="en-US" i="1" dirty="0">
                <a:solidFill>
                  <a:schemeClr val="accent5"/>
                </a:solidFill>
              </a:rPr>
              <a:t>Swipe</a:t>
            </a:r>
          </a:p>
        </p:txBody>
      </p:sp>
      <p:cxnSp>
        <p:nvCxnSpPr>
          <p:cNvPr id="34" name="직선 화살표 연결선 33">
            <a:extLst>
              <a:ext uri="{FF2B5EF4-FFF2-40B4-BE49-F238E27FC236}">
                <a16:creationId xmlns:a16="http://schemas.microsoft.com/office/drawing/2014/main" id="{B9F41A9B-849D-6C0A-4322-6BC73D765309}"/>
              </a:ext>
            </a:extLst>
          </p:cNvPr>
          <p:cNvCxnSpPr>
            <a:cxnSpLocks/>
          </p:cNvCxnSpPr>
          <p:nvPr/>
        </p:nvCxnSpPr>
        <p:spPr bwMode="auto">
          <a:xfrm>
            <a:off x="4544333" y="3010064"/>
            <a:ext cx="1931451" cy="0"/>
          </a:xfrm>
          <a:prstGeom prst="straightConnector1">
            <a:avLst/>
          </a:prstGeom>
          <a:solidFill>
            <a:srgbClr val="D8D8DA"/>
          </a:solidFill>
          <a:ln w="34925" cap="flat" cmpd="sng" algn="ctr">
            <a:solidFill>
              <a:schemeClr val="accent5">
                <a:lumMod val="60000"/>
                <a:lumOff val="40000"/>
                <a:alpha val="70000"/>
              </a:schemeClr>
            </a:solidFill>
            <a:prstDash val="solid"/>
            <a:round/>
            <a:headEnd type="triangle" w="med" len="med"/>
            <a:tailEnd type="triangl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35" name="TextBox 34">
            <a:extLst>
              <a:ext uri="{FF2B5EF4-FFF2-40B4-BE49-F238E27FC236}">
                <a16:creationId xmlns:a16="http://schemas.microsoft.com/office/drawing/2014/main" id="{A25935AF-B6A0-44D1-FA4C-F5D5F66D5270}"/>
              </a:ext>
            </a:extLst>
          </p:cNvPr>
          <p:cNvSpPr txBox="1"/>
          <p:nvPr/>
        </p:nvSpPr>
        <p:spPr>
          <a:xfrm>
            <a:off x="5093905" y="2969441"/>
            <a:ext cx="750498" cy="215444"/>
          </a:xfrm>
          <a:prstGeom prst="rect">
            <a:avLst/>
          </a:prstGeom>
          <a:noFill/>
        </p:spPr>
        <p:txBody>
          <a:bodyPr wrap="square" rtlCol="0">
            <a:spAutoFit/>
          </a:bodyPr>
          <a:lstStyle/>
          <a:p>
            <a:pPr algn="ctr"/>
            <a:r>
              <a:rPr lang="en-US" i="1" dirty="0">
                <a:solidFill>
                  <a:schemeClr val="accent5"/>
                </a:solidFill>
              </a:rPr>
              <a:t>Swipe</a:t>
            </a:r>
          </a:p>
        </p:txBody>
      </p:sp>
      <p:sp>
        <p:nvSpPr>
          <p:cNvPr id="36" name="화살표: 오각형 66">
            <a:extLst>
              <a:ext uri="{FF2B5EF4-FFF2-40B4-BE49-F238E27FC236}">
                <a16:creationId xmlns:a16="http://schemas.microsoft.com/office/drawing/2014/main" id="{7AAF5B66-46CE-6B16-CAD0-E2C20B1D5D7E}"/>
              </a:ext>
            </a:extLst>
          </p:cNvPr>
          <p:cNvSpPr/>
          <p:nvPr/>
        </p:nvSpPr>
        <p:spPr bwMode="gray">
          <a:xfrm>
            <a:off x="2463244" y="2376749"/>
            <a:ext cx="1979015" cy="350052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7" name="타원 36">
            <a:extLst>
              <a:ext uri="{FF2B5EF4-FFF2-40B4-BE49-F238E27FC236}">
                <a16:creationId xmlns:a16="http://schemas.microsoft.com/office/drawing/2014/main" id="{38BE202D-C3C9-9E8D-2F7E-747D445B1058}"/>
              </a:ext>
            </a:extLst>
          </p:cNvPr>
          <p:cNvSpPr/>
          <p:nvPr/>
        </p:nvSpPr>
        <p:spPr bwMode="auto">
          <a:xfrm>
            <a:off x="2322447" y="227872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8" name="화살표: 오각형 66">
            <a:extLst>
              <a:ext uri="{FF2B5EF4-FFF2-40B4-BE49-F238E27FC236}">
                <a16:creationId xmlns:a16="http://schemas.microsoft.com/office/drawing/2014/main" id="{E5D836C2-6775-2C1C-B9EA-5B8D140CB8DF}"/>
              </a:ext>
            </a:extLst>
          </p:cNvPr>
          <p:cNvSpPr/>
          <p:nvPr/>
        </p:nvSpPr>
        <p:spPr bwMode="gray">
          <a:xfrm>
            <a:off x="6001367" y="2122391"/>
            <a:ext cx="254653" cy="25435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9" name="타원 38">
            <a:extLst>
              <a:ext uri="{FF2B5EF4-FFF2-40B4-BE49-F238E27FC236}">
                <a16:creationId xmlns:a16="http://schemas.microsoft.com/office/drawing/2014/main" id="{FED758AF-A61A-ACC0-CFF2-BD38E72A5CE8}"/>
              </a:ext>
            </a:extLst>
          </p:cNvPr>
          <p:cNvSpPr/>
          <p:nvPr/>
        </p:nvSpPr>
        <p:spPr bwMode="auto">
          <a:xfrm>
            <a:off x="5824645" y="199757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53478135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B380AAD-0CB2-5984-8EAF-3A3B6CE05FB8}"/>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17319D8D-24EC-C79B-89A1-5A155476EC54}"/>
              </a:ext>
            </a:extLst>
          </p:cNvPr>
          <p:cNvSpPr txBox="1">
            <a:spLocks/>
          </p:cNvSpPr>
          <p:nvPr/>
        </p:nvSpPr>
        <p:spPr>
          <a:xfrm>
            <a:off x="242887" y="419507"/>
            <a:ext cx="6571981"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4. User Role Assignment for</a:t>
            </a:r>
            <a:r>
              <a:rPr kumimoji="0" lang="ko-KR" altLang="en-US" sz="2000" spc="-70" dirty="0"/>
              <a:t> </a:t>
            </a:r>
            <a:r>
              <a:rPr kumimoji="0" lang="en-US" altLang="ko-KR" sz="2000" spc="-70" dirty="0"/>
              <a:t>Sale Order Mgmt.</a:t>
            </a:r>
          </a:p>
        </p:txBody>
      </p:sp>
      <p:graphicFrame>
        <p:nvGraphicFramePr>
          <p:cNvPr id="17" name="표 16">
            <a:extLst>
              <a:ext uri="{FF2B5EF4-FFF2-40B4-BE49-F238E27FC236}">
                <a16:creationId xmlns:a16="http://schemas.microsoft.com/office/drawing/2014/main" id="{586B1B4D-701A-A1A7-6365-BB18D98B28AB}"/>
              </a:ext>
            </a:extLst>
          </p:cNvPr>
          <p:cNvGraphicFramePr>
            <a:graphicFrameLocks noGrp="1"/>
          </p:cNvGraphicFramePr>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kumimoji="1" lang="en-US" sz="1200" b="1" i="0" u="none" strike="noStrike" kern="1200" cap="none" spc="0" normalizeH="0" baseline="0" noProof="0" dirty="0">
                          <a:ln>
                            <a:noFill/>
                          </a:ln>
                          <a:solidFill>
                            <a:schemeClr val="tx1"/>
                          </a:solidFill>
                          <a:effectLst/>
                          <a:uLnTx/>
                          <a:uFillTx/>
                          <a:latin typeface="Arial" pitchFamily="34" charset="0"/>
                          <a:ea typeface="맑은 고딕" pitchFamily="50" charset="-127"/>
                          <a:cs typeface="+mn-cs"/>
                        </a:rPr>
                        <a:t>1. POSCO Manager Identification Control</a:t>
                      </a:r>
                      <a:r>
                        <a:rPr kumimoji="1" lang="ko-KR" altLang="en-US"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 </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Order Owner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Order Owner Mapping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t>CRM System Admin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맑은 고딕" panose="020B0503020000020004" pitchFamily="50" charset="-127"/>
                          <a:ea typeface="+mn-ea"/>
                          <a:cs typeface="+mn-cs"/>
                        </a:rPr>
                        <a:t>Order Owner Mapping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B5D74600-5F79-F229-F08E-C0FDD60FA07E}"/>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1E483871-2459-C9C1-1EDB-DC73ED2487FA}"/>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altLang="ko-KR" sz="1200" b="1" dirty="0">
                <a:solidFill>
                  <a:srgbClr val="1F497D">
                    <a:lumMod val="75000"/>
                  </a:srgbClr>
                </a:solidFill>
                <a:cs typeface="Arial" panose="020B0604020202020204" pitchFamily="34" charset="0"/>
              </a:rPr>
              <a:t>Click ‘Order Owner Mapping’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Displays the screen for mapping My POSCO user accounts with CRM user information</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Manage My POSCO Accounts by CRM User</a:t>
            </a:r>
          </a:p>
          <a:p>
            <a:pPr marL="22860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to </a:t>
            </a:r>
            <a:r>
              <a:rPr lang="en-US" altLang="ko-KR" sz="1200" b="1" dirty="0">
                <a:solidFill>
                  <a:srgbClr val="1F497D">
                    <a:lumMod val="75000"/>
                  </a:srgbClr>
                </a:solidFill>
                <a:cs typeface="Arial" panose="020B0604020202020204" pitchFamily="34" charset="0"/>
              </a:rPr>
              <a:t>New / </a:t>
            </a:r>
            <a:r>
              <a:rPr lang="en-US" sz="1200" b="1" dirty="0">
                <a:solidFill>
                  <a:srgbClr val="1F497D">
                    <a:lumMod val="75000"/>
                  </a:srgbClr>
                </a:solidFill>
                <a:cs typeface="Arial" panose="020B0604020202020204" pitchFamily="34" charset="0"/>
              </a:rPr>
              <a:t>Edit / Delete </a:t>
            </a:r>
            <a:r>
              <a:rPr lang="en-US" altLang="ko-KR" sz="1200" b="1" dirty="0">
                <a:solidFill>
                  <a:srgbClr val="1F497D">
                    <a:lumMod val="75000"/>
                  </a:srgbClr>
                </a:solidFill>
                <a:cs typeface="Arial" panose="020B0604020202020204" pitchFamily="34" charset="0"/>
              </a:rPr>
              <a:t>/ Filter / Clone</a:t>
            </a:r>
            <a:endParaRPr lang="en-US"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This menu is accessible only to CRM system users</a:t>
            </a: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pic>
        <p:nvPicPr>
          <p:cNvPr id="6" name="그림 5" descr="텍스트, 스크린샷, 소프트웨어, 컴퓨터 아이콘이(가) 표시된 사진&#10;&#10;AI 생성 콘텐츠는 정확하지 않을 수 있습니다.">
            <a:extLst>
              <a:ext uri="{FF2B5EF4-FFF2-40B4-BE49-F238E27FC236}">
                <a16:creationId xmlns:a16="http://schemas.microsoft.com/office/drawing/2014/main" id="{24DFEAA4-D3BB-5E12-8190-9B76058A981B}"/>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332693" y="1985826"/>
            <a:ext cx="2023618" cy="4376937"/>
          </a:xfrm>
          <a:prstGeom prst="rect">
            <a:avLst/>
          </a:prstGeom>
        </p:spPr>
      </p:pic>
      <p:pic>
        <p:nvPicPr>
          <p:cNvPr id="7" name="그림 6" descr="텍스트, 스크린샷, 소프트웨어, 컴퓨터 아이콘이(가) 표시된 사진&#10;&#10;AI 생성 콘텐츠는 정확하지 않을 수 있습니다.">
            <a:extLst>
              <a:ext uri="{FF2B5EF4-FFF2-40B4-BE49-F238E27FC236}">
                <a16:creationId xmlns:a16="http://schemas.microsoft.com/office/drawing/2014/main" id="{6796DC08-4A81-0CAF-CD6D-A5A12A852F87}"/>
              </a:ext>
            </a:extLst>
          </p:cNvPr>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2414746" y="1985826"/>
            <a:ext cx="2053064" cy="4376937"/>
          </a:xfrm>
          <a:prstGeom prst="rect">
            <a:avLst/>
          </a:prstGeom>
        </p:spPr>
      </p:pic>
      <p:pic>
        <p:nvPicPr>
          <p:cNvPr id="9" name="그림 8" descr="텍스트, 스크린샷, 소프트웨어, 컴퓨터 아이콘이(가) 표시된 사진&#10;&#10;AI 생성 콘텐츠는 정확하지 않을 수 있습니다.">
            <a:extLst>
              <a:ext uri="{FF2B5EF4-FFF2-40B4-BE49-F238E27FC236}">
                <a16:creationId xmlns:a16="http://schemas.microsoft.com/office/drawing/2014/main" id="{45EBC358-ABAB-3593-BD8C-3F25A6D5AC5B}"/>
              </a:ext>
            </a:extLst>
          </p:cNvPr>
          <p:cNvPicPr>
            <a:picLocks noChangeAspect="1"/>
          </p:cNvPicPr>
          <p:nvPr/>
        </p:nvPicPr>
        <p:blipFill>
          <a:blip r:embed="rId4" cstate="print">
            <a:extLst>
              <a:ext uri="{28A0092B-C50C-407E-A947-70E740481C1C}">
                <a14:useLocalDpi xmlns:a14="http://schemas.microsoft.com/office/drawing/2010/main" val="0"/>
              </a:ext>
            </a:extLst>
          </a:blip>
          <a:stretch>
            <a:fillRect/>
          </a:stretch>
        </p:blipFill>
        <p:spPr>
          <a:xfrm>
            <a:off x="4558529" y="1979031"/>
            <a:ext cx="1960310" cy="4376937"/>
          </a:xfrm>
          <a:prstGeom prst="rect">
            <a:avLst/>
          </a:prstGeom>
        </p:spPr>
      </p:pic>
      <p:sp>
        <p:nvSpPr>
          <p:cNvPr id="11" name="TextBox 10">
            <a:extLst>
              <a:ext uri="{FF2B5EF4-FFF2-40B4-BE49-F238E27FC236}">
                <a16:creationId xmlns:a16="http://schemas.microsoft.com/office/drawing/2014/main" id="{D724654E-DD5A-7502-F35B-A3629A1690C8}"/>
              </a:ext>
            </a:extLst>
          </p:cNvPr>
          <p:cNvSpPr txBox="1"/>
          <p:nvPr/>
        </p:nvSpPr>
        <p:spPr>
          <a:xfrm>
            <a:off x="650469" y="4333458"/>
            <a:ext cx="951574" cy="161866"/>
          </a:xfrm>
          <a:prstGeom prst="rect">
            <a:avLst/>
          </a:prstGeom>
          <a:solidFill>
            <a:schemeClr val="bg1"/>
          </a:solidFill>
        </p:spPr>
        <p:txBody>
          <a:bodyPr wrap="square" rtlCol="0" anchor="ctr">
            <a:spAutoFit/>
          </a:bodyPr>
          <a:lstStyle/>
          <a:p>
            <a:r>
              <a:rPr lang="en-US" altLang="ko-KR" dirty="0">
                <a:solidFill>
                  <a:schemeClr val="tx1"/>
                </a:solidFill>
              </a:rPr>
              <a:t>Steel Orders</a:t>
            </a:r>
            <a:endParaRPr lang="en-US" dirty="0">
              <a:solidFill>
                <a:schemeClr val="tx1"/>
              </a:solidFill>
            </a:endParaRPr>
          </a:p>
        </p:txBody>
      </p:sp>
      <p:sp>
        <p:nvSpPr>
          <p:cNvPr id="14" name="TextBox 13">
            <a:extLst>
              <a:ext uri="{FF2B5EF4-FFF2-40B4-BE49-F238E27FC236}">
                <a16:creationId xmlns:a16="http://schemas.microsoft.com/office/drawing/2014/main" id="{4E0C2098-9F59-9944-553D-600676D0D987}"/>
              </a:ext>
            </a:extLst>
          </p:cNvPr>
          <p:cNvSpPr txBox="1"/>
          <p:nvPr/>
        </p:nvSpPr>
        <p:spPr>
          <a:xfrm>
            <a:off x="658189" y="4597384"/>
            <a:ext cx="1434683" cy="147151"/>
          </a:xfrm>
          <a:prstGeom prst="rect">
            <a:avLst/>
          </a:prstGeom>
          <a:solidFill>
            <a:schemeClr val="bg1"/>
          </a:solidFill>
        </p:spPr>
        <p:txBody>
          <a:bodyPr wrap="square" rtlCol="0" anchor="ctr">
            <a:spAutoFit/>
          </a:bodyPr>
          <a:lstStyle/>
          <a:p>
            <a:r>
              <a:rPr lang="en-US" altLang="ko-KR" dirty="0">
                <a:solidFill>
                  <a:schemeClr val="tx1"/>
                </a:solidFill>
              </a:rPr>
              <a:t>Steel Order Monitoring</a:t>
            </a:r>
            <a:endParaRPr lang="en-US" dirty="0">
              <a:solidFill>
                <a:schemeClr val="tx1"/>
              </a:solidFill>
            </a:endParaRPr>
          </a:p>
        </p:txBody>
      </p:sp>
      <p:sp>
        <p:nvSpPr>
          <p:cNvPr id="15" name="TextBox 14">
            <a:extLst>
              <a:ext uri="{FF2B5EF4-FFF2-40B4-BE49-F238E27FC236}">
                <a16:creationId xmlns:a16="http://schemas.microsoft.com/office/drawing/2014/main" id="{03C75489-4C67-80E2-45F7-672FEBCBF647}"/>
              </a:ext>
            </a:extLst>
          </p:cNvPr>
          <p:cNvSpPr txBox="1"/>
          <p:nvPr/>
        </p:nvSpPr>
        <p:spPr>
          <a:xfrm>
            <a:off x="658189" y="4868275"/>
            <a:ext cx="1434683" cy="147151"/>
          </a:xfrm>
          <a:prstGeom prst="rect">
            <a:avLst/>
          </a:prstGeom>
          <a:solidFill>
            <a:schemeClr val="bg1"/>
          </a:solidFill>
        </p:spPr>
        <p:txBody>
          <a:bodyPr wrap="square" rtlCol="0" anchor="ctr">
            <a:spAutoFit/>
          </a:bodyPr>
          <a:lstStyle/>
          <a:p>
            <a:r>
              <a:rPr lang="en-US" altLang="ko-KR" dirty="0">
                <a:solidFill>
                  <a:schemeClr val="tx1"/>
                </a:solidFill>
              </a:rPr>
              <a:t>Steel </a:t>
            </a:r>
            <a:r>
              <a:rPr lang="en-US" altLang="ko-KR" dirty="0" err="1">
                <a:solidFill>
                  <a:schemeClr val="tx1"/>
                </a:solidFill>
              </a:rPr>
              <a:t>Ordershipping</a:t>
            </a:r>
            <a:endParaRPr lang="en-US" dirty="0">
              <a:solidFill>
                <a:schemeClr val="tx1"/>
              </a:solidFill>
            </a:endParaRPr>
          </a:p>
        </p:txBody>
      </p:sp>
      <p:sp>
        <p:nvSpPr>
          <p:cNvPr id="20" name="TextBox 19">
            <a:extLst>
              <a:ext uri="{FF2B5EF4-FFF2-40B4-BE49-F238E27FC236}">
                <a16:creationId xmlns:a16="http://schemas.microsoft.com/office/drawing/2014/main" id="{626A5336-AB3E-FEE1-F685-58BE5F723B7D}"/>
              </a:ext>
            </a:extLst>
          </p:cNvPr>
          <p:cNvSpPr txBox="1"/>
          <p:nvPr/>
        </p:nvSpPr>
        <p:spPr>
          <a:xfrm>
            <a:off x="324762" y="2357700"/>
            <a:ext cx="687980" cy="246221"/>
          </a:xfrm>
          <a:prstGeom prst="rect">
            <a:avLst/>
          </a:prstGeom>
          <a:solidFill>
            <a:srgbClr val="F7F7F7"/>
          </a:solidFill>
        </p:spPr>
        <p:txBody>
          <a:bodyPr wrap="square" rtlCol="0" anchor="ctr">
            <a:spAutoFit/>
          </a:bodyPr>
          <a:lstStyle/>
          <a:p>
            <a:r>
              <a:rPr lang="en-US" sz="1000" b="1" dirty="0">
                <a:solidFill>
                  <a:srgbClr val="0070C0"/>
                </a:solidFill>
              </a:rPr>
              <a:t>Menu</a:t>
            </a:r>
          </a:p>
        </p:txBody>
      </p:sp>
      <p:sp>
        <p:nvSpPr>
          <p:cNvPr id="21" name="TextBox 20">
            <a:extLst>
              <a:ext uri="{FF2B5EF4-FFF2-40B4-BE49-F238E27FC236}">
                <a16:creationId xmlns:a16="http://schemas.microsoft.com/office/drawing/2014/main" id="{E5EE0F51-8FC3-107B-C712-B8EEE587E28C}"/>
              </a:ext>
            </a:extLst>
          </p:cNvPr>
          <p:cNvSpPr txBox="1"/>
          <p:nvPr/>
        </p:nvSpPr>
        <p:spPr>
          <a:xfrm>
            <a:off x="1634088" y="2661035"/>
            <a:ext cx="687980" cy="246221"/>
          </a:xfrm>
          <a:prstGeom prst="rect">
            <a:avLst/>
          </a:prstGeom>
          <a:solidFill>
            <a:schemeClr val="bg1"/>
          </a:solidFill>
        </p:spPr>
        <p:txBody>
          <a:bodyPr wrap="square" rtlCol="0" anchor="ctr">
            <a:spAutoFit/>
          </a:bodyPr>
          <a:lstStyle/>
          <a:p>
            <a:pPr algn="r"/>
            <a:r>
              <a:rPr lang="en-US" altLang="ko-KR" sz="1000" dirty="0">
                <a:solidFill>
                  <a:srgbClr val="0070C0"/>
                </a:solidFill>
              </a:rPr>
              <a:t>Edit</a:t>
            </a:r>
            <a:endParaRPr lang="en-US" sz="1000" dirty="0">
              <a:solidFill>
                <a:srgbClr val="0070C0"/>
              </a:solidFill>
            </a:endParaRPr>
          </a:p>
        </p:txBody>
      </p:sp>
      <p:sp>
        <p:nvSpPr>
          <p:cNvPr id="22" name="화살표: 오각형 66">
            <a:extLst>
              <a:ext uri="{FF2B5EF4-FFF2-40B4-BE49-F238E27FC236}">
                <a16:creationId xmlns:a16="http://schemas.microsoft.com/office/drawing/2014/main" id="{410C3BA4-E8A7-C2E1-F4FC-7951E64284BC}"/>
              </a:ext>
            </a:extLst>
          </p:cNvPr>
          <p:cNvSpPr/>
          <p:nvPr/>
        </p:nvSpPr>
        <p:spPr bwMode="gray">
          <a:xfrm>
            <a:off x="419207" y="5565983"/>
            <a:ext cx="1902861" cy="24622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742FE22E-F6E2-347C-2BE4-FB933B5F2674}"/>
              </a:ext>
            </a:extLst>
          </p:cNvPr>
          <p:cNvSpPr/>
          <p:nvPr/>
        </p:nvSpPr>
        <p:spPr bwMode="auto">
          <a:xfrm>
            <a:off x="289242" y="5439983"/>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4" name="화살표: 오각형 66">
            <a:extLst>
              <a:ext uri="{FF2B5EF4-FFF2-40B4-BE49-F238E27FC236}">
                <a16:creationId xmlns:a16="http://schemas.microsoft.com/office/drawing/2014/main" id="{63DA7591-53C3-D416-5751-9849A2E4B9F9}"/>
              </a:ext>
            </a:extLst>
          </p:cNvPr>
          <p:cNvSpPr/>
          <p:nvPr/>
        </p:nvSpPr>
        <p:spPr bwMode="gray">
          <a:xfrm>
            <a:off x="2439355" y="3235065"/>
            <a:ext cx="2028455" cy="144170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6" name="화살표: 오각형 66">
            <a:extLst>
              <a:ext uri="{FF2B5EF4-FFF2-40B4-BE49-F238E27FC236}">
                <a16:creationId xmlns:a16="http://schemas.microsoft.com/office/drawing/2014/main" id="{E1340F83-4CF6-F316-130A-120550001E82}"/>
              </a:ext>
            </a:extLst>
          </p:cNvPr>
          <p:cNvSpPr/>
          <p:nvPr/>
        </p:nvSpPr>
        <p:spPr bwMode="gray">
          <a:xfrm>
            <a:off x="4540329" y="2397765"/>
            <a:ext cx="559934" cy="38157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8" name="타원 27">
            <a:extLst>
              <a:ext uri="{FF2B5EF4-FFF2-40B4-BE49-F238E27FC236}">
                <a16:creationId xmlns:a16="http://schemas.microsoft.com/office/drawing/2014/main" id="{CF10EF2F-3B71-85D8-A722-F58C9E82FB0D}"/>
              </a:ext>
            </a:extLst>
          </p:cNvPr>
          <p:cNvSpPr/>
          <p:nvPr/>
        </p:nvSpPr>
        <p:spPr bwMode="auto">
          <a:xfrm>
            <a:off x="2329161" y="310906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9" name="타원 28">
            <a:extLst>
              <a:ext uri="{FF2B5EF4-FFF2-40B4-BE49-F238E27FC236}">
                <a16:creationId xmlns:a16="http://schemas.microsoft.com/office/drawing/2014/main" id="{CFFA999E-F661-E1D0-B966-9F0022915786}"/>
              </a:ext>
            </a:extLst>
          </p:cNvPr>
          <p:cNvSpPr/>
          <p:nvPr/>
        </p:nvSpPr>
        <p:spPr bwMode="auto">
          <a:xfrm>
            <a:off x="4450086" y="230805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1" name="화살표: 오각형 66">
            <a:extLst>
              <a:ext uri="{FF2B5EF4-FFF2-40B4-BE49-F238E27FC236}">
                <a16:creationId xmlns:a16="http://schemas.microsoft.com/office/drawing/2014/main" id="{A76427CD-2B93-E956-ECAE-C20B3F999AE6}"/>
              </a:ext>
            </a:extLst>
          </p:cNvPr>
          <p:cNvSpPr/>
          <p:nvPr/>
        </p:nvSpPr>
        <p:spPr bwMode="gray">
          <a:xfrm>
            <a:off x="3417450" y="2397764"/>
            <a:ext cx="559934" cy="381571"/>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0" name="타원 29">
            <a:extLst>
              <a:ext uri="{FF2B5EF4-FFF2-40B4-BE49-F238E27FC236}">
                <a16:creationId xmlns:a16="http://schemas.microsoft.com/office/drawing/2014/main" id="{6A551225-CDBB-D22F-CF66-B5AE710F4342}"/>
              </a:ext>
            </a:extLst>
          </p:cNvPr>
          <p:cNvSpPr/>
          <p:nvPr/>
        </p:nvSpPr>
        <p:spPr bwMode="auto">
          <a:xfrm>
            <a:off x="3315278" y="227176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3977496927"/>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C102AB5-155B-375A-5F9E-6B3338A00C2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AB26992F-7CE7-7EC4-B203-7FDA1E4C4F53}"/>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Credit Management</a:t>
            </a:r>
          </a:p>
        </p:txBody>
      </p:sp>
      <p:graphicFrame>
        <p:nvGraphicFramePr>
          <p:cNvPr id="17" name="표 16">
            <a:extLst>
              <a:ext uri="{FF2B5EF4-FFF2-40B4-BE49-F238E27FC236}">
                <a16:creationId xmlns:a16="http://schemas.microsoft.com/office/drawing/2014/main" id="{D3158790-5CCE-ED8A-B704-BFB6D6F2D353}"/>
              </a:ext>
            </a:extLst>
          </p:cNvPr>
          <p:cNvGraphicFramePr>
            <a:graphicFrameLocks noGrp="1"/>
          </p:cNvGraphicFramePr>
          <p:nvPr>
            <p:extLst>
              <p:ext uri="{D42A27DB-BD31-4B8C-83A1-F6EECF244321}">
                <p14:modId xmlns:p14="http://schemas.microsoft.com/office/powerpoint/2010/main" val="2779503863"/>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ln>
                            <a:solidFill>
                              <a:schemeClr val="accent1">
                                <a:alpha val="0"/>
                              </a:schemeClr>
                            </a:solidFill>
                          </a:ln>
                          <a:solidFill>
                            <a:schemeClr val="tx1"/>
                          </a:solidFill>
                          <a:latin typeface="+mn-ea"/>
                          <a:ea typeface="+mn-ea"/>
                        </a:rPr>
                        <a:t>Credit </a:t>
                      </a:r>
                      <a:r>
                        <a:rPr lang="en-US" altLang="ko-KR" sz="1200" b="1" dirty="0">
                          <a:ln>
                            <a:solidFill>
                              <a:schemeClr val="accent1">
                                <a:alpha val="0"/>
                              </a:schemeClr>
                            </a:solidFill>
                          </a:ln>
                          <a:solidFill>
                            <a:schemeClr val="tx1"/>
                          </a:solidFill>
                          <a:latin typeface="+mn-ea"/>
                        </a:rPr>
                        <a:t>Information Overview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1.1 </a:t>
                      </a:r>
                      <a:r>
                        <a:rPr lang="en-US" sz="1200" b="1" dirty="0">
                          <a:ln>
                            <a:solidFill>
                              <a:schemeClr val="accent1">
                                <a:alpha val="0"/>
                              </a:schemeClr>
                            </a:solidFill>
                          </a:ln>
                          <a:solidFill>
                            <a:schemeClr val="tx1"/>
                          </a:solidFill>
                          <a:latin typeface="+mn-ea"/>
                          <a:ea typeface="+mn-ea"/>
                        </a:rPr>
                        <a:t>Customer Credit Information Check</a:t>
                      </a:r>
                      <a:r>
                        <a:rPr lang="en-US" altLang="ko-KR" sz="1200" b="1" dirty="0">
                          <a:ln>
                            <a:solidFill>
                              <a:schemeClr val="accent1">
                                <a:alpha val="0"/>
                              </a:schemeClr>
                            </a:solidFill>
                          </a:ln>
                          <a:solidFill>
                            <a:schemeClr val="tx1"/>
                          </a:solidFill>
                          <a:latin typeface="+mn-ea"/>
                        </a:rPr>
                        <a:t> </a:t>
                      </a:r>
                      <a:r>
                        <a:rPr lang="en-US" altLang="ko-KR" sz="1200" b="1" dirty="0">
                          <a:solidFill>
                            <a:schemeClr val="tx1"/>
                          </a:solidFill>
                        </a:rPr>
                        <a:t>(1/2)</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kumimoji="0" lang="en-US" altLang="ko-KR" sz="1200" b="1" spc="-70" dirty="0"/>
                        <a:t>Credit Management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solidFill>
                            <a:schemeClr val="tx1"/>
                          </a:solidFill>
                        </a:rPr>
                        <a:t>All</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Credit Mgmt. &gt; Credit</a:t>
                      </a:r>
                      <a:r>
                        <a:rPr lang="ko-KR" altLang="en-US" sz="1200" b="1" dirty="0"/>
                        <a:t> </a:t>
                      </a:r>
                      <a:r>
                        <a:rPr lang="en-US" altLang="ko-KR" sz="1200" b="1" dirty="0"/>
                        <a:t>Mgmt. Tab</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5781997E-0CDA-0367-CABE-21C30360B2FB}"/>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6" name="직사각형 5">
            <a:extLst>
              <a:ext uri="{FF2B5EF4-FFF2-40B4-BE49-F238E27FC236}">
                <a16:creationId xmlns:a16="http://schemas.microsoft.com/office/drawing/2014/main" id="{7EBA6599-6439-0159-8F9B-20298C3FFCDC}"/>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"Credit Management" menu</a:t>
            </a:r>
            <a:endParaRPr lang="ko-KR" altLang="en-US" sz="1200" b="1" dirty="0">
              <a:solidFill>
                <a:srgbClr val="1F497D">
                  <a:lumMod val="75000"/>
                </a:srgbClr>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[Search] button using the following criteria</a:t>
            </a:r>
            <a:br>
              <a:rPr lang="en-US" sz="1200" dirty="0"/>
            </a:br>
            <a:r>
              <a:rPr lang="en-US" altLang="ko-KR" sz="1100" dirty="0">
                <a:solidFill>
                  <a:schemeClr val="tx1"/>
                </a:solidFill>
                <a:cs typeface="Arial" panose="020B0604020202020204" pitchFamily="34" charset="0"/>
              </a:rPr>
              <a:t>- Company code, BP code, Account Name</a:t>
            </a:r>
          </a:p>
          <a:p>
            <a:pPr marL="228600" indent="-228600" eaLnBrk="1" hangingPunct="1">
              <a:lnSpc>
                <a:spcPct val="120000"/>
              </a:lnSpc>
              <a:spcAft>
                <a:spcPts val="400"/>
              </a:spcAft>
              <a:buFont typeface="+mj-lt"/>
              <a:buAutoNum type="arabicPeriod"/>
              <a:defRPr/>
            </a:pPr>
            <a:r>
              <a:rPr lang="en-US" altLang="en-US" sz="1200" b="1" dirty="0">
                <a:solidFill>
                  <a:srgbClr val="1F497D">
                    <a:lumMod val="75000"/>
                  </a:srgbClr>
                </a:solidFill>
                <a:cs typeface="Arial" panose="020B0604020202020204" pitchFamily="34" charset="0"/>
              </a:rPr>
              <a:t>View credit usage status by group and collateral composition by customer (Pie Chart)</a:t>
            </a:r>
            <a:br>
              <a:rPr kumimoji="0" lang="en-US" altLang="en-US" sz="1100" b="1" dirty="0">
                <a:solidFill>
                  <a:schemeClr val="tx1"/>
                </a:solidFill>
              </a:rPr>
            </a:br>
            <a:r>
              <a:rPr kumimoji="0" lang="en-US" altLang="ko-KR" sz="1100" dirty="0">
                <a:solidFill>
                  <a:schemeClr val="tx1"/>
                </a:solidFill>
              </a:rPr>
              <a:t>- </a:t>
            </a:r>
            <a:r>
              <a:rPr kumimoji="0" lang="en-US" altLang="en-US" sz="1100" dirty="0">
                <a:solidFill>
                  <a:schemeClr val="tx1"/>
                </a:solidFill>
              </a:rPr>
              <a:t>Credit usage and remaining limit ratio by group </a:t>
            </a:r>
            <a:br>
              <a:rPr kumimoji="0" lang="en-US" altLang="en-US" sz="1100" dirty="0">
                <a:solidFill>
                  <a:schemeClr val="tx1"/>
                </a:solidFill>
              </a:rPr>
            </a:br>
            <a:r>
              <a:rPr kumimoji="0" lang="en-US" altLang="ko-KR" sz="1100" dirty="0">
                <a:solidFill>
                  <a:schemeClr val="tx1"/>
                </a:solidFill>
              </a:rPr>
              <a:t>- </a:t>
            </a:r>
            <a:r>
              <a:rPr kumimoji="0" lang="en-US" altLang="en-US" sz="1100" dirty="0">
                <a:solidFill>
                  <a:schemeClr val="tx1"/>
                </a:solidFill>
              </a:rPr>
              <a:t>On mouse hover: view amount (ratio, %) </a:t>
            </a:r>
          </a:p>
          <a:p>
            <a:pPr marL="228600" indent="-228600" eaLnBrk="1" hangingPunct="1">
              <a:lnSpc>
                <a:spcPct val="120000"/>
              </a:lnSpc>
              <a:spcAft>
                <a:spcPts val="400"/>
              </a:spcAft>
              <a:buFont typeface="+mj-lt"/>
              <a:buAutoNum type="arabicPeriod"/>
              <a:defRPr/>
            </a:pPr>
            <a:r>
              <a:rPr lang="en-US" altLang="en-US" sz="1200" b="1" dirty="0">
                <a:solidFill>
                  <a:srgbClr val="1F497D">
                    <a:lumMod val="75000"/>
                  </a:srgbClr>
                </a:solidFill>
                <a:cs typeface="Arial" panose="020B0604020202020204" pitchFamily="34" charset="0"/>
              </a:rPr>
              <a:t>View detailed information based on search criteria:</a:t>
            </a:r>
            <a:br>
              <a:rPr kumimoji="0" lang="en-US" altLang="en-US" sz="1100" b="1" dirty="0">
                <a:solidFill>
                  <a:schemeClr val="tx1"/>
                </a:solidFill>
              </a:rPr>
            </a:br>
            <a:r>
              <a:rPr kumimoji="0" lang="en-US" altLang="ko-KR" sz="1100" dirty="0">
                <a:solidFill>
                  <a:schemeClr val="tx1"/>
                </a:solidFill>
              </a:rPr>
              <a:t>- Total Credit Limit, </a:t>
            </a:r>
            <a:r>
              <a:rPr kumimoji="0" lang="en-US" altLang="ko-KR" sz="1100" dirty="0" err="1">
                <a:solidFill>
                  <a:schemeClr val="tx1"/>
                </a:solidFill>
              </a:rPr>
              <a:t>Iusurance</a:t>
            </a:r>
            <a:r>
              <a:rPr kumimoji="0" lang="en-US" altLang="ko-KR" sz="1100" dirty="0">
                <a:solidFill>
                  <a:schemeClr val="tx1"/>
                </a:solidFill>
              </a:rPr>
              <a:t> Limit, </a:t>
            </a:r>
            <a:br>
              <a:rPr kumimoji="0" lang="en-US" altLang="ko-KR" sz="1100" dirty="0">
                <a:solidFill>
                  <a:schemeClr val="tx1"/>
                </a:solidFill>
              </a:rPr>
            </a:br>
            <a:r>
              <a:rPr kumimoji="0" lang="en-US" altLang="ko-KR" sz="1100" dirty="0">
                <a:solidFill>
                  <a:schemeClr val="tx1"/>
                </a:solidFill>
              </a:rPr>
              <a:t>   Open orders, …</a:t>
            </a:r>
            <a:endParaRPr kumimoji="0" lang="en-US" altLang="en-US" sz="1100" dirty="0">
              <a:solidFill>
                <a:schemeClr val="tx1"/>
              </a:solidFill>
            </a:endParaRP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Credit Currency: USD, </a:t>
            </a:r>
            <a:br>
              <a:rPr lang="en-US" altLang="ko-KR" sz="1100" b="1" dirty="0">
                <a:solidFill>
                  <a:srgbClr val="0000FF"/>
                </a:solidFill>
                <a:cs typeface="Arial" panose="020B0604020202020204" pitchFamily="34" charset="0"/>
              </a:rPr>
            </a:br>
            <a:r>
              <a:rPr lang="en-US" altLang="ko-KR" sz="1100" b="1" dirty="0">
                <a:solidFill>
                  <a:srgbClr val="0000FF"/>
                </a:solidFill>
                <a:cs typeface="Arial" panose="020B0604020202020204" pitchFamily="34" charset="0"/>
              </a:rPr>
              <a:t>    Collateral Currency: KRW</a:t>
            </a: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4" name="그림 3">
            <a:extLst>
              <a:ext uri="{FF2B5EF4-FFF2-40B4-BE49-F238E27FC236}">
                <a16:creationId xmlns:a16="http://schemas.microsoft.com/office/drawing/2014/main" id="{FB717BC9-D609-794B-D903-0C3C2431B941}"/>
              </a:ext>
            </a:extLst>
          </p:cNvPr>
          <p:cNvPicPr>
            <a:picLocks noChangeAspect="1"/>
          </p:cNvPicPr>
          <p:nvPr/>
        </p:nvPicPr>
        <p:blipFill>
          <a:blip r:embed="rId2"/>
          <a:stretch>
            <a:fillRect/>
          </a:stretch>
        </p:blipFill>
        <p:spPr>
          <a:xfrm>
            <a:off x="280691" y="1899787"/>
            <a:ext cx="6223976" cy="4052439"/>
          </a:xfrm>
          <a:prstGeom prst="rect">
            <a:avLst/>
          </a:prstGeom>
          <a:effectLst>
            <a:outerShdw blurRad="50800" dist="38100" dir="2700000" algn="tl" rotWithShape="0">
              <a:prstClr val="black">
                <a:alpha val="40000"/>
              </a:prstClr>
            </a:outerShdw>
          </a:effectLst>
        </p:spPr>
      </p:pic>
      <p:sp>
        <p:nvSpPr>
          <p:cNvPr id="18" name="화살표: 오각형 66">
            <a:extLst>
              <a:ext uri="{FF2B5EF4-FFF2-40B4-BE49-F238E27FC236}">
                <a16:creationId xmlns:a16="http://schemas.microsoft.com/office/drawing/2014/main" id="{8C6CAF7D-A715-41E4-DFAC-FFB4E0DF631C}"/>
              </a:ext>
            </a:extLst>
          </p:cNvPr>
          <p:cNvSpPr/>
          <p:nvPr/>
        </p:nvSpPr>
        <p:spPr bwMode="gray">
          <a:xfrm>
            <a:off x="2208847" y="2087910"/>
            <a:ext cx="367665" cy="19332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7" name="화살표: 오각형 66">
            <a:extLst>
              <a:ext uri="{FF2B5EF4-FFF2-40B4-BE49-F238E27FC236}">
                <a16:creationId xmlns:a16="http://schemas.microsoft.com/office/drawing/2014/main" id="{C51F17EE-7C6E-6219-5332-CA68BE41F2F8}"/>
              </a:ext>
            </a:extLst>
          </p:cNvPr>
          <p:cNvSpPr/>
          <p:nvPr/>
        </p:nvSpPr>
        <p:spPr bwMode="gray">
          <a:xfrm>
            <a:off x="337185" y="2545110"/>
            <a:ext cx="6167482" cy="4266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8" name="화살표: 오각형 66">
            <a:extLst>
              <a:ext uri="{FF2B5EF4-FFF2-40B4-BE49-F238E27FC236}">
                <a16:creationId xmlns:a16="http://schemas.microsoft.com/office/drawing/2014/main" id="{D54A27CA-21C1-41BE-B3BA-BDB0D94A42D9}"/>
              </a:ext>
            </a:extLst>
          </p:cNvPr>
          <p:cNvSpPr/>
          <p:nvPr/>
        </p:nvSpPr>
        <p:spPr bwMode="gray">
          <a:xfrm>
            <a:off x="337185" y="3012786"/>
            <a:ext cx="1524953" cy="2864485"/>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9" name="타원 8">
            <a:extLst>
              <a:ext uri="{FF2B5EF4-FFF2-40B4-BE49-F238E27FC236}">
                <a16:creationId xmlns:a16="http://schemas.microsoft.com/office/drawing/2014/main" id="{B4A523C9-1FE6-512C-83F9-D7D15836462D}"/>
              </a:ext>
            </a:extLst>
          </p:cNvPr>
          <p:cNvSpPr/>
          <p:nvPr/>
        </p:nvSpPr>
        <p:spPr bwMode="auto">
          <a:xfrm>
            <a:off x="2082847" y="193471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altLang="ko-KR"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6" name="타원 15">
            <a:extLst>
              <a:ext uri="{FF2B5EF4-FFF2-40B4-BE49-F238E27FC236}">
                <a16:creationId xmlns:a16="http://schemas.microsoft.com/office/drawing/2014/main" id="{258DB918-4DC8-D96F-FFF2-1B870B6A93CF}"/>
              </a:ext>
            </a:extLst>
          </p:cNvPr>
          <p:cNvSpPr/>
          <p:nvPr/>
        </p:nvSpPr>
        <p:spPr bwMode="auto">
          <a:xfrm>
            <a:off x="234971" y="247015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0" name="타원 9">
            <a:extLst>
              <a:ext uri="{FF2B5EF4-FFF2-40B4-BE49-F238E27FC236}">
                <a16:creationId xmlns:a16="http://schemas.microsoft.com/office/drawing/2014/main" id="{66E8BA64-77A8-20C4-D7E0-1C8A7E1328D6}"/>
              </a:ext>
            </a:extLst>
          </p:cNvPr>
          <p:cNvSpPr/>
          <p:nvPr/>
        </p:nvSpPr>
        <p:spPr bwMode="auto">
          <a:xfrm>
            <a:off x="234971" y="291590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3</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화살표: 오각형 66">
            <a:extLst>
              <a:ext uri="{FF2B5EF4-FFF2-40B4-BE49-F238E27FC236}">
                <a16:creationId xmlns:a16="http://schemas.microsoft.com/office/drawing/2014/main" id="{24383B41-4A90-D655-62E7-4021205B0827}"/>
              </a:ext>
            </a:extLst>
          </p:cNvPr>
          <p:cNvSpPr/>
          <p:nvPr/>
        </p:nvSpPr>
        <p:spPr bwMode="gray">
          <a:xfrm>
            <a:off x="1906102" y="3012786"/>
            <a:ext cx="4598565" cy="286448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2" name="타원 11">
            <a:extLst>
              <a:ext uri="{FF2B5EF4-FFF2-40B4-BE49-F238E27FC236}">
                <a16:creationId xmlns:a16="http://schemas.microsoft.com/office/drawing/2014/main" id="{E6461484-547A-B6A9-2FCC-BF3F4D5B9820}"/>
              </a:ext>
            </a:extLst>
          </p:cNvPr>
          <p:cNvSpPr/>
          <p:nvPr/>
        </p:nvSpPr>
        <p:spPr bwMode="auto">
          <a:xfrm>
            <a:off x="1862138" y="290091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4</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559649777"/>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710AF03-4733-7B68-5C3E-E51A6361515A}"/>
            </a:ext>
          </a:extLst>
        </p:cNvPr>
        <p:cNvGrpSpPr/>
        <p:nvPr/>
      </p:nvGrpSpPr>
      <p:grpSpPr>
        <a:xfrm>
          <a:off x="0" y="0"/>
          <a:ext cx="0" cy="0"/>
          <a:chOff x="0" y="0"/>
          <a:chExt cx="0" cy="0"/>
        </a:xfrm>
      </p:grpSpPr>
      <p:sp>
        <p:nvSpPr>
          <p:cNvPr id="4" name="TextBox 3"/>
          <p:cNvSpPr txBox="1"/>
          <p:nvPr/>
        </p:nvSpPr>
        <p:spPr>
          <a:xfrm>
            <a:off x="236476" y="2855404"/>
            <a:ext cx="9461466" cy="630942"/>
          </a:xfrm>
          <a:prstGeom prst="rect">
            <a:avLst/>
          </a:prstGeom>
          <a:noFill/>
        </p:spPr>
        <p:txBody>
          <a:bodyPr wrap="square" rtlCol="0" anchor="ctr">
            <a:spAutoFit/>
          </a:bodyPr>
          <a:lstStyle/>
          <a:p>
            <a:pPr algn="ctr"/>
            <a:r>
              <a:rPr lang="en-US" sz="3500" dirty="0">
                <a:solidFill>
                  <a:srgbClr val="002060"/>
                </a:solidFill>
              </a:rPr>
              <a:t>End of Document</a:t>
            </a:r>
          </a:p>
        </p:txBody>
      </p:sp>
    </p:spTree>
    <p:extLst>
      <p:ext uri="{BB962C8B-B14F-4D97-AF65-F5344CB8AC3E}">
        <p14:creationId xmlns:p14="http://schemas.microsoft.com/office/powerpoint/2010/main" val="301900190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B6A494-9EA7-069C-401E-9D8F3071C725}"/>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C18BEA62-99ED-AC62-AB70-7F17997444C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1. Credit Management</a:t>
            </a:r>
          </a:p>
        </p:txBody>
      </p:sp>
      <p:sp>
        <p:nvSpPr>
          <p:cNvPr id="5" name="직사각형 4">
            <a:extLst>
              <a:ext uri="{FF2B5EF4-FFF2-40B4-BE49-F238E27FC236}">
                <a16:creationId xmlns:a16="http://schemas.microsoft.com/office/drawing/2014/main" id="{76D5CE70-6578-577C-6126-0FEE5F91407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직사각형 10">
            <a:extLst>
              <a:ext uri="{FF2B5EF4-FFF2-40B4-BE49-F238E27FC236}">
                <a16:creationId xmlns:a16="http://schemas.microsoft.com/office/drawing/2014/main" id="{E2C49AD8-30E1-94DD-DCDC-0B94AB890B63}"/>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Click the [View Detail] button in the Group-Level Credit Usage section.</a:t>
            </a:r>
            <a:br>
              <a:rPr lang="en-US" altLang="ko-KR" sz="1200" b="1" dirty="0">
                <a:solidFill>
                  <a:srgbClr val="1F497D">
                    <a:lumMod val="75000"/>
                  </a:srgbClr>
                </a:solidFill>
                <a:cs typeface="Arial" panose="020B0604020202020204" pitchFamily="34" charset="0"/>
              </a:rPr>
            </a:br>
            <a:r>
              <a:rPr lang="en-US" sz="1100" dirty="0">
                <a:solidFill>
                  <a:srgbClr val="0000FF"/>
                </a:solidFill>
                <a:cs typeface="Arial" panose="020B0604020202020204" pitchFamily="34" charset="0"/>
              </a:rPr>
              <a:t>※ Detailed view is only available when the user's company code matches.</a:t>
            </a:r>
          </a:p>
          <a:p>
            <a:pPr marL="228600" lvl="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View detailed credit usage amounts based on credit group, type, and due date</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Filter by Group</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Type: A/R, Nego(Factoring), Open billing</a:t>
            </a:r>
            <a:br>
              <a:rPr lang="en-US" altLang="ko-KR" sz="1100" dirty="0">
                <a:solidFill>
                  <a:schemeClr val="tx1"/>
                </a:solidFill>
                <a:cs typeface="Arial" panose="020B0604020202020204" pitchFamily="34" charset="0"/>
              </a:rPr>
            </a:br>
            <a:r>
              <a:rPr lang="en-US" altLang="ko-KR" sz="1100" dirty="0">
                <a:solidFill>
                  <a:srgbClr val="0000FF"/>
                </a:solidFill>
                <a:cs typeface="Arial" panose="020B0604020202020204" pitchFamily="34" charset="0"/>
              </a:rPr>
              <a:t>※ </a:t>
            </a:r>
            <a:r>
              <a:rPr lang="en-US" sz="1100" dirty="0">
                <a:solidFill>
                  <a:srgbClr val="0000FF"/>
                </a:solidFill>
                <a:cs typeface="Arial" panose="020B0604020202020204" pitchFamily="34" charset="0"/>
              </a:rPr>
              <a:t>Prepayments and LC are not included in the Group-Level Credit Usage section.</a:t>
            </a:r>
            <a:endParaRPr lang="en-US" altLang="ko-KR" sz="1100" dirty="0">
              <a:solidFill>
                <a:srgbClr val="0000FF"/>
              </a:solidFill>
              <a:cs typeface="Arial" panose="020B0604020202020204" pitchFamily="34" charset="0"/>
            </a:endParaRPr>
          </a:p>
        </p:txBody>
      </p:sp>
      <p:graphicFrame>
        <p:nvGraphicFramePr>
          <p:cNvPr id="6" name="표 5">
            <a:extLst>
              <a:ext uri="{FF2B5EF4-FFF2-40B4-BE49-F238E27FC236}">
                <a16:creationId xmlns:a16="http://schemas.microsoft.com/office/drawing/2014/main" id="{4BBED6E9-16A1-ABD5-E544-8FD316EF7D81}"/>
              </a:ext>
            </a:extLst>
          </p:cNvPr>
          <p:cNvGraphicFramePr>
            <a:graphicFrameLocks noGrp="1"/>
          </p:cNvGraphicFramePr>
          <p:nvPr>
            <p:extLst>
              <p:ext uri="{D42A27DB-BD31-4B8C-83A1-F6EECF244321}">
                <p14:modId xmlns:p14="http://schemas.microsoft.com/office/powerpoint/2010/main" val="1773597270"/>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a:solidFill>
                            <a:schemeClr val="bg1"/>
                          </a:solidFill>
                        </a:rPr>
                        <a:t>Step (Lv.2)</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altLang="ko-KR" sz="1200" b="1" dirty="0">
                          <a:ln>
                            <a:solidFill>
                              <a:schemeClr val="accent1">
                                <a:alpha val="0"/>
                              </a:schemeClr>
                            </a:solidFill>
                          </a:ln>
                          <a:solidFill>
                            <a:schemeClr val="tx1"/>
                          </a:solidFill>
                          <a:latin typeface="+mn-ea"/>
                          <a:ea typeface="+mn-ea"/>
                        </a:rPr>
                        <a:t>Credit </a:t>
                      </a:r>
                      <a:r>
                        <a:rPr lang="en-US" altLang="ko-KR" sz="1200" b="1" dirty="0">
                          <a:ln>
                            <a:solidFill>
                              <a:schemeClr val="accent1">
                                <a:alpha val="0"/>
                              </a:schemeClr>
                            </a:solidFill>
                          </a:ln>
                          <a:solidFill>
                            <a:schemeClr val="tx1"/>
                          </a:solidFill>
                          <a:latin typeface="+mn-ea"/>
                        </a:rPr>
                        <a:t>Information Overview </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1.1 </a:t>
                      </a:r>
                      <a:r>
                        <a:rPr lang="en-US" sz="1200" b="1" dirty="0">
                          <a:ln>
                            <a:solidFill>
                              <a:schemeClr val="accent1">
                                <a:alpha val="0"/>
                              </a:schemeClr>
                            </a:solidFill>
                          </a:ln>
                          <a:solidFill>
                            <a:schemeClr val="tx1"/>
                          </a:solidFill>
                          <a:latin typeface="+mn-ea"/>
                          <a:ea typeface="+mn-ea"/>
                        </a:rPr>
                        <a:t>Customer Credit Information Check</a:t>
                      </a:r>
                      <a:r>
                        <a:rPr lang="en-US" altLang="ko-KR" sz="1200" b="1" dirty="0">
                          <a:ln>
                            <a:solidFill>
                              <a:schemeClr val="accent1">
                                <a:alpha val="0"/>
                              </a:schemeClr>
                            </a:solidFill>
                          </a:ln>
                          <a:solidFill>
                            <a:schemeClr val="tx1"/>
                          </a:solidFill>
                          <a:latin typeface="+mn-ea"/>
                        </a:rPr>
                        <a:t> </a:t>
                      </a:r>
                      <a:r>
                        <a:rPr lang="en-US" altLang="ko-KR" sz="1200" b="1" dirty="0">
                          <a:solidFill>
                            <a:schemeClr val="tx1"/>
                          </a:solidFill>
                        </a:rPr>
                        <a:t>(2/2)</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kumimoji="0" lang="en-US" altLang="ko-KR" sz="1200" b="1" spc="-70" dirty="0"/>
                        <a:t>Credit Management</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altLang="ko-KR" sz="1200" b="1" dirty="0">
                          <a:solidFill>
                            <a:schemeClr val="tx1"/>
                          </a:solidFill>
                        </a:rPr>
                        <a:t>All</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a:solidFill>
                            <a:schemeClr val="bg1"/>
                          </a:solidFill>
                        </a:rPr>
                        <a:t>Navigation</a:t>
                      </a:r>
                      <a:endParaRPr lang="en-US" sz="1200" b="1">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altLang="ko-KR" sz="1200" b="1" dirty="0"/>
                        <a:t>Credit Mgmt. &gt; Credit</a:t>
                      </a:r>
                      <a:r>
                        <a:rPr lang="ko-KR" altLang="en-US" sz="1200" b="1" dirty="0"/>
                        <a:t> </a:t>
                      </a:r>
                      <a:r>
                        <a:rPr lang="en-US" altLang="ko-KR" sz="1200" b="1" dirty="0"/>
                        <a:t>Mgmt. Tab</a:t>
                      </a:r>
                      <a:r>
                        <a:rPr lang="ko-KR" altLang="en-US" sz="1200" b="1" dirty="0"/>
                        <a:t> </a:t>
                      </a:r>
                      <a:r>
                        <a:rPr lang="en-US" altLang="ko-KR" sz="1200" b="1" dirty="0"/>
                        <a:t>&gt; View Detail button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12" name="그림 11">
            <a:extLst>
              <a:ext uri="{FF2B5EF4-FFF2-40B4-BE49-F238E27FC236}">
                <a16:creationId xmlns:a16="http://schemas.microsoft.com/office/drawing/2014/main" id="{54EA7B6E-436D-75BB-4611-7C581E322AA8}"/>
              </a:ext>
            </a:extLst>
          </p:cNvPr>
          <p:cNvPicPr>
            <a:picLocks noChangeAspect="1"/>
          </p:cNvPicPr>
          <p:nvPr/>
        </p:nvPicPr>
        <p:blipFill>
          <a:blip r:embed="rId2"/>
          <a:stretch>
            <a:fillRect/>
          </a:stretch>
        </p:blipFill>
        <p:spPr>
          <a:xfrm>
            <a:off x="280691" y="1899787"/>
            <a:ext cx="6223976" cy="4052439"/>
          </a:xfrm>
          <a:prstGeom prst="rect">
            <a:avLst/>
          </a:prstGeom>
          <a:effectLst>
            <a:outerShdw blurRad="50800" dist="38100" dir="2700000" algn="tl" rotWithShape="0">
              <a:prstClr val="black">
                <a:alpha val="40000"/>
              </a:prstClr>
            </a:outerShdw>
          </a:effectLst>
        </p:spPr>
      </p:pic>
      <p:sp>
        <p:nvSpPr>
          <p:cNvPr id="41" name="직사각형 40">
            <a:extLst>
              <a:ext uri="{FF2B5EF4-FFF2-40B4-BE49-F238E27FC236}">
                <a16:creationId xmlns:a16="http://schemas.microsoft.com/office/drawing/2014/main" id="{AF0DD97E-4375-2148-E3A0-CC09997B2D35}"/>
              </a:ext>
            </a:extLst>
          </p:cNvPr>
          <p:cNvSpPr/>
          <p:nvPr/>
        </p:nvSpPr>
        <p:spPr bwMode="auto">
          <a:xfrm>
            <a:off x="280691" y="1844674"/>
            <a:ext cx="6256484" cy="4645026"/>
          </a:xfrm>
          <a:prstGeom prst="rect">
            <a:avLst/>
          </a:prstGeom>
          <a:solidFill>
            <a:schemeClr val="bg1">
              <a:lumMod val="95000"/>
              <a:alpha val="80000"/>
            </a:schemeClr>
          </a:solidFill>
          <a:ln w="9525" cap="flat" cmpd="sng" algn="ctr">
            <a:noFill/>
            <a:prstDash val="solid"/>
            <a:round/>
            <a:headEnd type="oval" w="med" len="med"/>
            <a:tailEnd type="oval" w="med" len="med"/>
          </a:ln>
          <a:effec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9" name="그림 8">
            <a:extLst>
              <a:ext uri="{FF2B5EF4-FFF2-40B4-BE49-F238E27FC236}">
                <a16:creationId xmlns:a16="http://schemas.microsoft.com/office/drawing/2014/main" id="{0CBF1AC3-99F1-E19B-9556-7FA9F3A13095}"/>
              </a:ext>
            </a:extLst>
          </p:cNvPr>
          <p:cNvPicPr>
            <a:picLocks noChangeAspect="1"/>
          </p:cNvPicPr>
          <p:nvPr/>
        </p:nvPicPr>
        <p:blipFill>
          <a:blip r:embed="rId3"/>
          <a:stretch>
            <a:fillRect/>
          </a:stretch>
        </p:blipFill>
        <p:spPr>
          <a:xfrm>
            <a:off x="2074252" y="2823069"/>
            <a:ext cx="4201112" cy="2688235"/>
          </a:xfrm>
          <a:prstGeom prst="rect">
            <a:avLst/>
          </a:prstGeom>
        </p:spPr>
      </p:pic>
      <p:pic>
        <p:nvPicPr>
          <p:cNvPr id="14" name="그림 13">
            <a:extLst>
              <a:ext uri="{FF2B5EF4-FFF2-40B4-BE49-F238E27FC236}">
                <a16:creationId xmlns:a16="http://schemas.microsoft.com/office/drawing/2014/main" id="{1AB1126A-31EA-8D70-3990-387D2FF096C1}"/>
              </a:ext>
            </a:extLst>
          </p:cNvPr>
          <p:cNvPicPr>
            <a:picLocks noChangeAspect="1"/>
          </p:cNvPicPr>
          <p:nvPr/>
        </p:nvPicPr>
        <p:blipFill>
          <a:blip r:embed="rId4"/>
          <a:stretch>
            <a:fillRect/>
          </a:stretch>
        </p:blipFill>
        <p:spPr>
          <a:xfrm>
            <a:off x="1304643" y="2977384"/>
            <a:ext cx="559245" cy="188208"/>
          </a:xfrm>
          <a:prstGeom prst="rect">
            <a:avLst/>
          </a:prstGeom>
        </p:spPr>
      </p:pic>
      <p:sp>
        <p:nvSpPr>
          <p:cNvPr id="4" name="화살표: 오각형 66">
            <a:extLst>
              <a:ext uri="{FF2B5EF4-FFF2-40B4-BE49-F238E27FC236}">
                <a16:creationId xmlns:a16="http://schemas.microsoft.com/office/drawing/2014/main" id="{7F622B31-63F9-FF0F-B90A-07189FB5A6B6}"/>
              </a:ext>
            </a:extLst>
          </p:cNvPr>
          <p:cNvSpPr/>
          <p:nvPr/>
        </p:nvSpPr>
        <p:spPr bwMode="gray">
          <a:xfrm>
            <a:off x="2041744" y="2822444"/>
            <a:ext cx="4233620" cy="268823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화살표: 오각형 66">
            <a:extLst>
              <a:ext uri="{FF2B5EF4-FFF2-40B4-BE49-F238E27FC236}">
                <a16:creationId xmlns:a16="http://schemas.microsoft.com/office/drawing/2014/main" id="{2FA92A20-5C83-37FD-5598-15DF624FD4B5}"/>
              </a:ext>
            </a:extLst>
          </p:cNvPr>
          <p:cNvSpPr/>
          <p:nvPr/>
        </p:nvSpPr>
        <p:spPr bwMode="gray">
          <a:xfrm>
            <a:off x="1346337" y="2947431"/>
            <a:ext cx="498612" cy="248114"/>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53" name="타원 52">
            <a:extLst>
              <a:ext uri="{FF2B5EF4-FFF2-40B4-BE49-F238E27FC236}">
                <a16:creationId xmlns:a16="http://schemas.microsoft.com/office/drawing/2014/main" id="{853521CA-FCA5-A3F5-DC67-CA49AEDB2331}"/>
              </a:ext>
            </a:extLst>
          </p:cNvPr>
          <p:cNvSpPr/>
          <p:nvPr/>
        </p:nvSpPr>
        <p:spPr bwMode="auto">
          <a:xfrm>
            <a:off x="1214400" y="2788604"/>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5</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8" name="타원 7">
            <a:extLst>
              <a:ext uri="{FF2B5EF4-FFF2-40B4-BE49-F238E27FC236}">
                <a16:creationId xmlns:a16="http://schemas.microsoft.com/office/drawing/2014/main" id="{F0B270D3-D76C-6877-356B-8CF1BED29D26}"/>
              </a:ext>
            </a:extLst>
          </p:cNvPr>
          <p:cNvSpPr/>
          <p:nvPr/>
        </p:nvSpPr>
        <p:spPr bwMode="auto">
          <a:xfrm>
            <a:off x="1920250" y="2675951"/>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6</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30"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4EE15D65-EDFA-64E7-55BB-EC71E6ED00F5}"/>
              </a:ext>
            </a:extLst>
          </p:cNvPr>
          <p:cNvPicPr>
            <a:picLocks noChangeAspect="1" noChangeArrowheads="1"/>
          </p:cNvPicPr>
          <p:nvPr/>
        </p:nvPicPr>
        <p:blipFill>
          <a:blip r:embed="rId5"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1507775" y="3155454"/>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cxnSp>
        <p:nvCxnSpPr>
          <p:cNvPr id="45" name="직선 연결선 44">
            <a:extLst>
              <a:ext uri="{FF2B5EF4-FFF2-40B4-BE49-F238E27FC236}">
                <a16:creationId xmlns:a16="http://schemas.microsoft.com/office/drawing/2014/main" id="{B1D08CE8-0B02-FB04-46B0-E60CAE92D020}"/>
              </a:ext>
            </a:extLst>
          </p:cNvPr>
          <p:cNvCxnSpPr>
            <a:stCxn id="8" idx="3"/>
            <a:endCxn id="15" idx="3"/>
          </p:cNvCxnSpPr>
          <p:nvPr/>
        </p:nvCxnSpPr>
        <p:spPr bwMode="auto">
          <a:xfrm flipH="1">
            <a:off x="1844949" y="2891046"/>
            <a:ext cx="112206" cy="180442"/>
          </a:xfrm>
          <a:prstGeom prst="line">
            <a:avLst/>
          </a:prstGeom>
          <a:solidFill>
            <a:srgbClr val="D8D8DA"/>
          </a:solidFill>
          <a:ln w="3175" cap="flat" cmpd="sng" algn="ctr">
            <a:solidFill>
              <a:schemeClr val="tx2"/>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9" name="직선 연결선 18">
            <a:extLst>
              <a:ext uri="{FF2B5EF4-FFF2-40B4-BE49-F238E27FC236}">
                <a16:creationId xmlns:a16="http://schemas.microsoft.com/office/drawing/2014/main" id="{84E54969-F5BA-3535-D6D6-D5621E3AA108}"/>
              </a:ext>
            </a:extLst>
          </p:cNvPr>
          <p:cNvCxnSpPr>
            <a:endCxn id="15" idx="3"/>
          </p:cNvCxnSpPr>
          <p:nvPr/>
        </p:nvCxnSpPr>
        <p:spPr bwMode="auto">
          <a:xfrm flipH="1" flipV="1">
            <a:off x="1844949" y="3071488"/>
            <a:ext cx="177856" cy="2425170"/>
          </a:xfrm>
          <a:prstGeom prst="line">
            <a:avLst/>
          </a:prstGeom>
          <a:solidFill>
            <a:srgbClr val="D8D8DA"/>
          </a:solidFill>
          <a:ln w="3175" cap="flat" cmpd="sng" algn="ctr">
            <a:solidFill>
              <a:schemeClr val="tx2"/>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spTree>
    <p:extLst>
      <p:ext uri="{BB962C8B-B14F-4D97-AF65-F5344CB8AC3E}">
        <p14:creationId xmlns:p14="http://schemas.microsoft.com/office/powerpoint/2010/main" val="303376953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E469C7-42AF-8D75-DD2B-E7289C970D6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BC86AD2D-295F-8435-2B7D-7F51EB6A4F4C}"/>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graphicFrame>
        <p:nvGraphicFramePr>
          <p:cNvPr id="17" name="표 16">
            <a:extLst>
              <a:ext uri="{FF2B5EF4-FFF2-40B4-BE49-F238E27FC236}">
                <a16:creationId xmlns:a16="http://schemas.microsoft.com/office/drawing/2014/main" id="{E5728DB7-DFA0-5C7E-E1CC-833EB708A708}"/>
              </a:ext>
            </a:extLst>
          </p:cNvPr>
          <p:cNvGraphicFramePr>
            <a:graphicFrameLocks noGrp="1"/>
          </p:cNvGraphicFramePr>
          <p:nvPr>
            <p:extLst>
              <p:ext uri="{D42A27DB-BD31-4B8C-83A1-F6EECF244321}">
                <p14:modId xmlns:p14="http://schemas.microsoft.com/office/powerpoint/2010/main" val="253463217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mn-lt"/>
                          <a:ea typeface="+mn-ea"/>
                          <a:cs typeface="+mn-cs"/>
                        </a:rPr>
                        <a:t>POSCO Customer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POSCO End-Customer Mapping</a:t>
                      </a:r>
                      <a:r>
                        <a:rPr lang="en-US" altLang="ko-KR" sz="1200" b="1" dirty="0"/>
                        <a:t> (1/4)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sp>
        <p:nvSpPr>
          <p:cNvPr id="5" name="직사각형 4">
            <a:extLst>
              <a:ext uri="{FF2B5EF4-FFF2-40B4-BE49-F238E27FC236}">
                <a16:creationId xmlns:a16="http://schemas.microsoft.com/office/drawing/2014/main" id="{10576FE0-BD6F-651B-61D9-C9E42729DCA7}"/>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A62A14A3-3BF3-54CF-6AB2-C54C31BCE92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"Steel Orders" menu</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Access POSCO confirmed order Information</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Filter confirmed orders using the following options</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All,</a:t>
            </a:r>
            <a:r>
              <a:rPr lang="ko-KR" altLang="en-US" sz="1100" dirty="0">
                <a:solidFill>
                  <a:schemeClr val="tx1"/>
                </a:solidFill>
                <a:cs typeface="Arial" panose="020B0604020202020204" pitchFamily="34" charset="0"/>
              </a:rPr>
              <a:t> </a:t>
            </a:r>
            <a:r>
              <a:rPr lang="en-US" altLang="ko-KR" sz="1100" dirty="0">
                <a:solidFill>
                  <a:schemeClr val="tx1"/>
                </a:solidFill>
                <a:cs typeface="Arial" panose="020B0604020202020204" pitchFamily="34" charset="0"/>
              </a:rPr>
              <a:t>Mapped Orders, </a:t>
            </a:r>
            <a:r>
              <a:rPr lang="en-US" altLang="ko-KR" sz="1100" dirty="0" err="1">
                <a:solidFill>
                  <a:schemeClr val="tx1"/>
                </a:solidFill>
                <a:cs typeface="Arial" panose="020B0604020202020204" pitchFamily="34" charset="0"/>
              </a:rPr>
              <a:t>Ummapped</a:t>
            </a:r>
            <a:r>
              <a:rPr lang="en-US" altLang="ko-KR" sz="1100" dirty="0">
                <a:solidFill>
                  <a:schemeClr val="tx1"/>
                </a:solidFill>
                <a:cs typeface="Arial" panose="020B0604020202020204" pitchFamily="34" charset="0"/>
              </a:rPr>
              <a:t> Orders, My </a:t>
            </a:r>
            <a:r>
              <a:rPr lang="en-US" altLang="ko-KR" sz="1100" dirty="0" err="1">
                <a:solidFill>
                  <a:schemeClr val="tx1"/>
                </a:solidFill>
                <a:cs typeface="Arial" panose="020B0604020202020204" pitchFamily="34" charset="0"/>
              </a:rPr>
              <a:t>Order_Unmapped</a:t>
            </a:r>
            <a:r>
              <a:rPr lang="en-US" altLang="ko-KR" sz="1100" dirty="0">
                <a:solidFill>
                  <a:schemeClr val="tx1"/>
                </a:solidFill>
                <a:cs typeface="Arial" panose="020B0604020202020204" pitchFamily="34" charset="0"/>
              </a:rPr>
              <a:t>, My </a:t>
            </a:r>
            <a:r>
              <a:rPr lang="en-US" altLang="ko-KR" sz="1100" dirty="0" err="1">
                <a:solidFill>
                  <a:schemeClr val="tx1"/>
                </a:solidFill>
                <a:cs typeface="Arial" panose="020B0604020202020204" pitchFamily="34" charset="0"/>
              </a:rPr>
              <a:t>Order_Mapped</a:t>
            </a:r>
            <a:r>
              <a:rPr lang="en-US" altLang="ko-KR" sz="1100" dirty="0">
                <a:solidFill>
                  <a:schemeClr val="tx1"/>
                </a:solidFill>
                <a:cs typeface="Arial" panose="020B0604020202020204" pitchFamily="34" charset="0"/>
              </a:rPr>
              <a:t>, My </a:t>
            </a:r>
            <a:r>
              <a:rPr lang="en-US" altLang="ko-KR" sz="1100" dirty="0" err="1">
                <a:solidFill>
                  <a:schemeClr val="tx1"/>
                </a:solidFill>
                <a:cs typeface="Arial" panose="020B0604020202020204" pitchFamily="34" charset="0"/>
              </a:rPr>
              <a:t>Group_Unampped</a:t>
            </a:r>
            <a:r>
              <a:rPr lang="en-US" altLang="ko-KR" sz="1100" dirty="0">
                <a:solidFill>
                  <a:schemeClr val="tx1"/>
                </a:solidFill>
                <a:cs typeface="Arial" panose="020B0604020202020204" pitchFamily="34" charset="0"/>
              </a:rPr>
              <a:t>,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My</a:t>
            </a:r>
            <a:r>
              <a:rPr lang="ko-KR" altLang="en-US" sz="1100" dirty="0">
                <a:solidFill>
                  <a:schemeClr val="tx1"/>
                </a:solidFill>
                <a:cs typeface="Arial" panose="020B0604020202020204" pitchFamily="34" charset="0"/>
              </a:rPr>
              <a:t> </a:t>
            </a:r>
            <a:r>
              <a:rPr lang="en-US" altLang="ko-KR" sz="1100" dirty="0" err="1">
                <a:solidFill>
                  <a:schemeClr val="tx1"/>
                </a:solidFill>
                <a:cs typeface="Arial" panose="020B0604020202020204" pitchFamily="34" charset="0"/>
              </a:rPr>
              <a:t>Group_Mapped</a:t>
            </a:r>
            <a:r>
              <a:rPr lang="en-US" altLang="ko-KR" sz="1100" dirty="0">
                <a:solidFill>
                  <a:schemeClr val="tx1"/>
                </a:solidFill>
                <a:cs typeface="Arial" panose="020B0604020202020204" pitchFamily="34" charset="0"/>
              </a:rPr>
              <a:t> </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Select multiple Order Numbers for the same POSCO customer using checkboxes</a:t>
            </a:r>
          </a:p>
          <a:p>
            <a:pPr marL="228600" lvl="0" indent="-228600" eaLnBrk="1" hangingPunct="1">
              <a:lnSpc>
                <a:spcPct val="120000"/>
              </a:lnSpc>
              <a:spcAft>
                <a:spcPts val="400"/>
              </a:spcAft>
              <a:buFont typeface="+mj-lt"/>
              <a:buAutoNum type="arabicPeriod"/>
              <a:defRPr/>
            </a:pPr>
            <a:r>
              <a:rPr lang="en-US" sz="1200" b="1" dirty="0">
                <a:solidFill>
                  <a:srgbClr val="1F497D">
                    <a:lumMod val="75000"/>
                  </a:srgbClr>
                </a:solidFill>
                <a:cs typeface="Arial" panose="020B0604020202020204" pitchFamily="34" charset="0"/>
              </a:rPr>
              <a:t>Click the [Customer Mapping] button</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Customer mapping is only available for confirmed order managers or users within the same group</a:t>
            </a:r>
          </a:p>
          <a:p>
            <a:pPr lvl="0" eaLnBrk="1" hangingPunct="1">
              <a:lnSpc>
                <a:spcPct val="120000"/>
              </a:lnSpc>
              <a:spcAft>
                <a:spcPts val="400"/>
              </a:spcAft>
              <a:defRPr/>
            </a:pPr>
            <a:r>
              <a:rPr lang="en-US" altLang="ko-KR" sz="1100" b="1" dirty="0">
                <a:solidFill>
                  <a:srgbClr val="0000FF"/>
                </a:solidFill>
                <a:cs typeface="Arial" panose="020B0604020202020204" pitchFamily="34" charset="0"/>
              </a:rPr>
              <a:t>※</a:t>
            </a:r>
            <a:r>
              <a:rPr lang="ko-KR" altLang="en-US"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"My Orders – Unmapped" will be displayed under [Home] &gt; Unmapped Orders.</a:t>
            </a:r>
            <a:endParaRPr lang="en-US" altLang="ko-KR" sz="1100" b="1" dirty="0">
              <a:solidFill>
                <a:srgbClr val="0000FF"/>
              </a:solidFill>
              <a:cs typeface="Arial" panose="020B0604020202020204" pitchFamily="34" charset="0"/>
            </a:endParaRPr>
          </a:p>
          <a:p>
            <a:pPr eaLnBrk="1" hangingPunct="1">
              <a:lnSpc>
                <a:spcPct val="120000"/>
              </a:lnSpc>
              <a:spcAft>
                <a:spcPts val="400"/>
              </a:spcAft>
              <a:defRPr/>
            </a:pP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a:defRPr/>
            </a:pPr>
            <a:endParaRPr lang="ko-KR" altLang="en-US" sz="1200" b="1" dirty="0">
              <a:solidFill>
                <a:srgbClr val="1F497D"/>
              </a:solidFill>
              <a:cs typeface="Arial" panose="020B0604020202020204" pitchFamily="34" charset="0"/>
            </a:endParaRPr>
          </a:p>
        </p:txBody>
      </p:sp>
      <p:pic>
        <p:nvPicPr>
          <p:cNvPr id="10" name="그림 9">
            <a:extLst>
              <a:ext uri="{FF2B5EF4-FFF2-40B4-BE49-F238E27FC236}">
                <a16:creationId xmlns:a16="http://schemas.microsoft.com/office/drawing/2014/main" id="{39BF110F-2E61-F68E-CA3D-3AABC2020C32}"/>
              </a:ext>
            </a:extLst>
          </p:cNvPr>
          <p:cNvPicPr>
            <a:picLocks noChangeAspect="1"/>
          </p:cNvPicPr>
          <p:nvPr/>
        </p:nvPicPr>
        <p:blipFill>
          <a:blip r:embed="rId2"/>
          <a:stretch>
            <a:fillRect/>
          </a:stretch>
        </p:blipFill>
        <p:spPr>
          <a:xfrm>
            <a:off x="262524" y="1905000"/>
            <a:ext cx="6260047" cy="3905250"/>
          </a:xfrm>
          <a:prstGeom prst="rect">
            <a:avLst/>
          </a:prstGeom>
          <a:effectLst>
            <a:outerShdw blurRad="50800" dist="38100" dir="2700000" algn="tl" rotWithShape="0">
              <a:prstClr val="black">
                <a:alpha val="40000"/>
              </a:prstClr>
            </a:outerShdw>
          </a:effectLst>
        </p:spPr>
      </p:pic>
      <p:sp>
        <p:nvSpPr>
          <p:cNvPr id="23" name="화살표: 오각형 66">
            <a:extLst>
              <a:ext uri="{FF2B5EF4-FFF2-40B4-BE49-F238E27FC236}">
                <a16:creationId xmlns:a16="http://schemas.microsoft.com/office/drawing/2014/main" id="{11082B37-7940-55A0-013C-36EFF70DD700}"/>
              </a:ext>
            </a:extLst>
          </p:cNvPr>
          <p:cNvSpPr/>
          <p:nvPr/>
        </p:nvSpPr>
        <p:spPr bwMode="gray">
          <a:xfrm>
            <a:off x="310627" y="2271662"/>
            <a:ext cx="1193101" cy="34199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29" name="그림 28">
            <a:extLst>
              <a:ext uri="{FF2B5EF4-FFF2-40B4-BE49-F238E27FC236}">
                <a16:creationId xmlns:a16="http://schemas.microsoft.com/office/drawing/2014/main" id="{E36ABDE6-0FF8-FFEA-282E-C9843A3C59FA}"/>
              </a:ext>
            </a:extLst>
          </p:cNvPr>
          <p:cNvPicPr>
            <a:picLocks noChangeAspect="1"/>
          </p:cNvPicPr>
          <p:nvPr/>
        </p:nvPicPr>
        <p:blipFill>
          <a:blip r:embed="rId3"/>
          <a:stretch>
            <a:fillRect/>
          </a:stretch>
        </p:blipFill>
        <p:spPr>
          <a:xfrm>
            <a:off x="1804243" y="2411760"/>
            <a:ext cx="2080165" cy="790774"/>
          </a:xfrm>
          <a:prstGeom prst="rect">
            <a:avLst/>
          </a:prstGeom>
          <a:ln w="6350">
            <a:solidFill>
              <a:srgbClr val="002060"/>
            </a:solidFill>
          </a:ln>
          <a:effectLst>
            <a:outerShdw blurRad="50800" dist="38100" dir="2700000" algn="tl" rotWithShape="0">
              <a:prstClr val="black">
                <a:alpha val="40000"/>
              </a:prstClr>
            </a:outerShdw>
          </a:effectLst>
        </p:spPr>
      </p:pic>
      <p:sp>
        <p:nvSpPr>
          <p:cNvPr id="32" name="타원 31">
            <a:extLst>
              <a:ext uri="{FF2B5EF4-FFF2-40B4-BE49-F238E27FC236}">
                <a16:creationId xmlns:a16="http://schemas.microsoft.com/office/drawing/2014/main" id="{5F21DD4A-F1CF-813F-C589-77C0019408D1}"/>
              </a:ext>
            </a:extLst>
          </p:cNvPr>
          <p:cNvSpPr/>
          <p:nvPr/>
        </p:nvSpPr>
        <p:spPr bwMode="auto">
          <a:xfrm>
            <a:off x="167507" y="215838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2</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5" name="화살표: 오각형 66">
            <a:extLst>
              <a:ext uri="{FF2B5EF4-FFF2-40B4-BE49-F238E27FC236}">
                <a16:creationId xmlns:a16="http://schemas.microsoft.com/office/drawing/2014/main" id="{48E8F384-21E4-C9DE-DCAC-C59F08D9E5A0}"/>
              </a:ext>
            </a:extLst>
          </p:cNvPr>
          <p:cNvSpPr/>
          <p:nvPr/>
        </p:nvSpPr>
        <p:spPr bwMode="gray">
          <a:xfrm>
            <a:off x="1804242" y="2397888"/>
            <a:ext cx="2080165" cy="80464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6" name="화살표: 오각형 66">
            <a:extLst>
              <a:ext uri="{FF2B5EF4-FFF2-40B4-BE49-F238E27FC236}">
                <a16:creationId xmlns:a16="http://schemas.microsoft.com/office/drawing/2014/main" id="{00306741-5CBC-CD26-A7BD-4F70E3987B25}"/>
              </a:ext>
            </a:extLst>
          </p:cNvPr>
          <p:cNvSpPr/>
          <p:nvPr/>
        </p:nvSpPr>
        <p:spPr bwMode="gray">
          <a:xfrm>
            <a:off x="301964" y="3772001"/>
            <a:ext cx="6150595" cy="89489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cxnSp>
        <p:nvCxnSpPr>
          <p:cNvPr id="31" name="직선 연결선 30">
            <a:extLst>
              <a:ext uri="{FF2B5EF4-FFF2-40B4-BE49-F238E27FC236}">
                <a16:creationId xmlns:a16="http://schemas.microsoft.com/office/drawing/2014/main" id="{857DA821-447C-2917-90F2-5FFA9B382260}"/>
              </a:ext>
            </a:extLst>
          </p:cNvPr>
          <p:cNvCxnSpPr>
            <a:stCxn id="23" idx="3"/>
            <a:endCxn id="29" idx="1"/>
          </p:cNvCxnSpPr>
          <p:nvPr/>
        </p:nvCxnSpPr>
        <p:spPr bwMode="auto">
          <a:xfrm>
            <a:off x="1503728" y="2442661"/>
            <a:ext cx="300515" cy="364486"/>
          </a:xfrm>
          <a:prstGeom prst="line">
            <a:avLst/>
          </a:prstGeom>
          <a:solidFill>
            <a:srgbClr val="D8D8DA"/>
          </a:solidFill>
          <a:ln w="3175" cap="flat" cmpd="sng" algn="ctr">
            <a:solidFill>
              <a:schemeClr val="tx2"/>
            </a:solidFill>
            <a:prstDash val="lgDash"/>
            <a:round/>
            <a:headEnd type="none" w="med" len="med"/>
            <a:tailEnd type="none" w="med" len="med"/>
          </a:ln>
          <a:effectLst/>
          <a:extLst>
            <a:ext uri="{AF507438-7753-43E0-B8FC-AC1667EBCBE1}">
              <a14:hiddenEffects xmlns:a14="http://schemas.microsoft.com/office/drawing/2010/main">
                <a:effectLst>
                  <a:outerShdw dist="35921" dir="2700000" algn="ctr" rotWithShape="0">
                    <a:schemeClr val="bg2"/>
                  </a:outerShdw>
                </a:effectLst>
              </a14:hiddenEffects>
            </a:ext>
          </a:extLst>
        </p:spPr>
      </p:cxnSp>
      <p:pic>
        <p:nvPicPr>
          <p:cNvPr id="25"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10ABB437-C9B0-72E3-A8DE-D50092071F12}"/>
              </a:ext>
            </a:extLst>
          </p:cNvPr>
          <p:cNvPicPr>
            <a:picLocks noChangeAspect="1" noChangeArrowheads="1"/>
          </p:cNvPicPr>
          <p:nvPr/>
        </p:nvPicPr>
        <p:blipFill>
          <a:blip r:embed="rId4"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310627" y="4578947"/>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33" name="타원 32">
            <a:extLst>
              <a:ext uri="{FF2B5EF4-FFF2-40B4-BE49-F238E27FC236}">
                <a16:creationId xmlns:a16="http://schemas.microsoft.com/office/drawing/2014/main" id="{D8C2CA62-2A08-B875-4D0D-B6D3CD48FF83}"/>
              </a:ext>
            </a:extLst>
          </p:cNvPr>
          <p:cNvSpPr/>
          <p:nvPr/>
        </p:nvSpPr>
        <p:spPr bwMode="auto">
          <a:xfrm>
            <a:off x="175964" y="363067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3</a:t>
            </a:r>
          </a:p>
        </p:txBody>
      </p:sp>
      <p:sp>
        <p:nvSpPr>
          <p:cNvPr id="18" name="화살표: 오각형 66">
            <a:extLst>
              <a:ext uri="{FF2B5EF4-FFF2-40B4-BE49-F238E27FC236}">
                <a16:creationId xmlns:a16="http://schemas.microsoft.com/office/drawing/2014/main" id="{043E0CC8-D1FB-4F1C-8E15-58488C7F3D3E}"/>
              </a:ext>
            </a:extLst>
          </p:cNvPr>
          <p:cNvSpPr/>
          <p:nvPr/>
        </p:nvSpPr>
        <p:spPr bwMode="gray">
          <a:xfrm>
            <a:off x="2488699" y="2069724"/>
            <a:ext cx="362003" cy="140940"/>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0" name="타원 29">
            <a:extLst>
              <a:ext uri="{FF2B5EF4-FFF2-40B4-BE49-F238E27FC236}">
                <a16:creationId xmlns:a16="http://schemas.microsoft.com/office/drawing/2014/main" id="{4251DED0-6809-B315-CE21-A59DAF575875}"/>
              </a:ext>
            </a:extLst>
          </p:cNvPr>
          <p:cNvSpPr/>
          <p:nvPr/>
        </p:nvSpPr>
        <p:spPr bwMode="auto">
          <a:xfrm>
            <a:off x="2327914" y="188125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1</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pic>
        <p:nvPicPr>
          <p:cNvPr id="8" name="그림 7">
            <a:extLst>
              <a:ext uri="{FF2B5EF4-FFF2-40B4-BE49-F238E27FC236}">
                <a16:creationId xmlns:a16="http://schemas.microsoft.com/office/drawing/2014/main" id="{1B646BA1-CADD-9550-6D3C-FBFFB65F819D}"/>
              </a:ext>
            </a:extLst>
          </p:cNvPr>
          <p:cNvPicPr>
            <a:picLocks noChangeAspect="1"/>
          </p:cNvPicPr>
          <p:nvPr/>
        </p:nvPicPr>
        <p:blipFill>
          <a:blip r:embed="rId5"/>
          <a:stretch>
            <a:fillRect/>
          </a:stretch>
        </p:blipFill>
        <p:spPr>
          <a:xfrm>
            <a:off x="5895953" y="2362587"/>
            <a:ext cx="626618" cy="151100"/>
          </a:xfrm>
          <a:prstGeom prst="rect">
            <a:avLst/>
          </a:prstGeom>
        </p:spPr>
      </p:pic>
      <p:sp>
        <p:nvSpPr>
          <p:cNvPr id="9" name="화살표: 오각형 66">
            <a:extLst>
              <a:ext uri="{FF2B5EF4-FFF2-40B4-BE49-F238E27FC236}">
                <a16:creationId xmlns:a16="http://schemas.microsoft.com/office/drawing/2014/main" id="{6BA89443-C61B-FD33-4933-CD411099C946}"/>
              </a:ext>
            </a:extLst>
          </p:cNvPr>
          <p:cNvSpPr/>
          <p:nvPr/>
        </p:nvSpPr>
        <p:spPr bwMode="gray">
          <a:xfrm>
            <a:off x="5878701" y="2373155"/>
            <a:ext cx="628954" cy="14053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34" name="타원 33">
            <a:extLst>
              <a:ext uri="{FF2B5EF4-FFF2-40B4-BE49-F238E27FC236}">
                <a16:creationId xmlns:a16="http://schemas.microsoft.com/office/drawing/2014/main" id="{DBC6AA34-2C8E-A6DB-A11B-216B7D84834F}"/>
              </a:ext>
            </a:extLst>
          </p:cNvPr>
          <p:cNvSpPr/>
          <p:nvPr/>
        </p:nvSpPr>
        <p:spPr bwMode="auto">
          <a:xfrm>
            <a:off x="5701599" y="217649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4</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28705368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8200A3-FF2D-FCCE-42DD-F074AB176D47}"/>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2684921E-76F5-1BB8-10DB-FE0F3A5C917B}"/>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2CDDBEBB-0F1D-47D4-B72F-95CC3F7E77C5}"/>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4" name="직사각형 3">
            <a:extLst>
              <a:ext uri="{FF2B5EF4-FFF2-40B4-BE49-F238E27FC236}">
                <a16:creationId xmlns:a16="http://schemas.microsoft.com/office/drawing/2014/main" id="{C46B8A78-6C25-3DB3-E1CC-5815DB1C3BC4}"/>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5"/>
              <a:defRPr/>
            </a:pPr>
            <a:r>
              <a:rPr lang="en-US" sz="1200" b="1" dirty="0">
                <a:solidFill>
                  <a:srgbClr val="1F497D">
                    <a:lumMod val="75000"/>
                  </a:srgbClr>
                </a:solidFill>
                <a:cs typeface="Arial" panose="020B0604020202020204" pitchFamily="34" charset="0"/>
              </a:rPr>
              <a:t>Select Customer to Map for Each Confirmed Order</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(Recommended Mapping): Customers with existing mapping history</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(Manual Mapping): Search and select customer manually</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(My Customers): Customers marked as favorites (★) in the CRM "Customer" detail page</a:t>
            </a:r>
            <a:endParaRPr lang="en-US" altLang="ko-KR"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6"/>
              <a:defRPr/>
            </a:pPr>
            <a:r>
              <a:rPr lang="en-US" sz="1200" b="1" dirty="0">
                <a:solidFill>
                  <a:srgbClr val="1F497D">
                    <a:lumMod val="75000"/>
                  </a:srgbClr>
                </a:solidFill>
                <a:cs typeface="Arial" panose="020B0604020202020204" pitchFamily="34" charset="0"/>
              </a:rPr>
              <a:t>View list of selected Order Numbers</a:t>
            </a:r>
          </a:p>
          <a:p>
            <a:pPr marL="228600" lvl="0" indent="-228600" eaLnBrk="1" hangingPunct="1">
              <a:lnSpc>
                <a:spcPct val="120000"/>
              </a:lnSpc>
              <a:spcAft>
                <a:spcPts val="400"/>
              </a:spcAft>
              <a:buFont typeface="+mj-lt"/>
              <a:buAutoNum type="arabicPeriod" startAt="6"/>
              <a:defRPr/>
            </a:pPr>
            <a:r>
              <a:rPr lang="en-US" sz="1200" b="1" dirty="0">
                <a:solidFill>
                  <a:srgbClr val="1F497D">
                    <a:lumMod val="75000"/>
                  </a:srgbClr>
                </a:solidFill>
                <a:cs typeface="Arial" panose="020B0604020202020204" pitchFamily="34" charset="0"/>
              </a:rPr>
              <a:t>Click the [</a:t>
            </a:r>
            <a:r>
              <a:rPr lang="en-US" sz="1200" b="1" dirty="0" err="1">
                <a:solidFill>
                  <a:srgbClr val="1F497D">
                    <a:lumMod val="75000"/>
                  </a:srgbClr>
                </a:solidFill>
                <a:cs typeface="Arial" panose="020B0604020202020204" pitchFamily="34" charset="0"/>
              </a:rPr>
              <a:t>OrderLine</a:t>
            </a:r>
            <a:r>
              <a:rPr lang="en-US" sz="1200" b="1" dirty="0">
                <a:solidFill>
                  <a:srgbClr val="1F497D">
                    <a:lumMod val="75000"/>
                  </a:srgbClr>
                </a:solidFill>
                <a:cs typeface="Arial" panose="020B0604020202020204" pitchFamily="34" charset="0"/>
              </a:rPr>
              <a:t> Mapping] button </a:t>
            </a:r>
            <a:br>
              <a:rPr lang="en-US" sz="1200" b="1" dirty="0">
                <a:solidFill>
                  <a:srgbClr val="1F497D">
                    <a:lumMod val="75000"/>
                  </a:srgbClr>
                </a:solidFill>
                <a:cs typeface="Arial" panose="020B0604020202020204" pitchFamily="34" charset="0"/>
              </a:rPr>
            </a:br>
            <a:r>
              <a:rPr lang="en-US" sz="1200" b="1" dirty="0">
                <a:solidFill>
                  <a:srgbClr val="1F497D">
                    <a:lumMod val="75000"/>
                  </a:srgbClr>
                </a:solidFill>
                <a:cs typeface="Arial" panose="020B0604020202020204" pitchFamily="34" charset="0"/>
              </a:rPr>
              <a:t>→ Opens the POSCO Customer Mapping Details popup window</a:t>
            </a:r>
            <a:endParaRPr lang="en-US" altLang="ko-KR" sz="1200" b="1" dirty="0">
              <a:solidFill>
                <a:srgbClr val="1F497D">
                  <a:lumMod val="75000"/>
                </a:srgbClr>
              </a:solidFill>
              <a:cs typeface="Arial" panose="020B0604020202020204" pitchFamily="34" charset="0"/>
            </a:endParaRPr>
          </a:p>
          <a:p>
            <a:pPr lvl="0" eaLnBrk="1" hangingPunct="1">
              <a:lnSpc>
                <a:spcPct val="120000"/>
              </a:lnSpc>
              <a:spcAft>
                <a:spcPts val="400"/>
              </a:spcAft>
              <a:defRPr/>
            </a:pPr>
            <a:br>
              <a:rPr lang="en-US" altLang="ko-KR" sz="1200" b="1" dirty="0">
                <a:solidFill>
                  <a:srgbClr val="1F497D">
                    <a:lumMod val="75000"/>
                  </a:srgbClr>
                </a:solidFill>
                <a:cs typeface="Arial" panose="020B0604020202020204" pitchFamily="34" charset="0"/>
              </a:rPr>
            </a:br>
            <a:endParaRPr lang="ko-KR" altLang="en-US" sz="1200" b="1" dirty="0">
              <a:solidFill>
                <a:srgbClr val="1F497D"/>
              </a:solidFill>
              <a:cs typeface="Arial" panose="020B0604020202020204" pitchFamily="34" charset="0"/>
            </a:endParaRPr>
          </a:p>
        </p:txBody>
      </p:sp>
      <p:graphicFrame>
        <p:nvGraphicFramePr>
          <p:cNvPr id="6" name="표 5">
            <a:extLst>
              <a:ext uri="{FF2B5EF4-FFF2-40B4-BE49-F238E27FC236}">
                <a16:creationId xmlns:a16="http://schemas.microsoft.com/office/drawing/2014/main" id="{985CFF41-23A7-3146-B376-D51D5E6E14CD}"/>
              </a:ext>
            </a:extLst>
          </p:cNvPr>
          <p:cNvGraphicFramePr>
            <a:graphicFrameLocks noGrp="1"/>
          </p:cNvGraphicFramePr>
          <p:nvPr>
            <p:extLst>
              <p:ext uri="{D42A27DB-BD31-4B8C-83A1-F6EECF244321}">
                <p14:modId xmlns:p14="http://schemas.microsoft.com/office/powerpoint/2010/main" val="1818630508"/>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mn-lt"/>
                          <a:ea typeface="+mn-ea"/>
                          <a:cs typeface="+mn-cs"/>
                        </a:rPr>
                        <a:t>POSCO Customer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POSCO End-Customer Mapping </a:t>
                      </a:r>
                      <a:r>
                        <a:rPr lang="en-US" altLang="ko-KR" sz="1200" b="1" dirty="0"/>
                        <a:t>(2/4)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Steel Orders &gt; CRM Customer</a:t>
                      </a:r>
                      <a:r>
                        <a:rPr lang="ko-KR" altLang="en-US" sz="1200" b="1" dirty="0"/>
                        <a:t> </a:t>
                      </a:r>
                      <a:r>
                        <a:rPr lang="en-US" altLang="ko-KR" sz="1200" b="1" dirty="0"/>
                        <a:t>Mapping</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12" name="그림 11">
            <a:extLst>
              <a:ext uri="{FF2B5EF4-FFF2-40B4-BE49-F238E27FC236}">
                <a16:creationId xmlns:a16="http://schemas.microsoft.com/office/drawing/2014/main" id="{3F53BA4D-2A10-5F4C-64E7-DF1A6E23A87E}"/>
              </a:ext>
            </a:extLst>
          </p:cNvPr>
          <p:cNvPicPr>
            <a:picLocks noChangeAspect="1"/>
          </p:cNvPicPr>
          <p:nvPr/>
        </p:nvPicPr>
        <p:blipFill>
          <a:blip r:embed="rId2"/>
          <a:stretch>
            <a:fillRect/>
          </a:stretch>
        </p:blipFill>
        <p:spPr>
          <a:xfrm>
            <a:off x="302271" y="1891562"/>
            <a:ext cx="6180816" cy="3985710"/>
          </a:xfrm>
          <a:prstGeom prst="rect">
            <a:avLst/>
          </a:prstGeom>
          <a:effectLst>
            <a:outerShdw blurRad="50800" dist="38100" dir="2700000" algn="tl" rotWithShape="0">
              <a:prstClr val="black">
                <a:alpha val="40000"/>
              </a:prstClr>
            </a:outerShdw>
          </a:effectLst>
        </p:spPr>
      </p:pic>
      <p:sp>
        <p:nvSpPr>
          <p:cNvPr id="8" name="화살표: 오각형 66">
            <a:extLst>
              <a:ext uri="{FF2B5EF4-FFF2-40B4-BE49-F238E27FC236}">
                <a16:creationId xmlns:a16="http://schemas.microsoft.com/office/drawing/2014/main" id="{6D7552D2-90AA-6682-131E-F6F57A4F862C}"/>
              </a:ext>
            </a:extLst>
          </p:cNvPr>
          <p:cNvSpPr/>
          <p:nvPr/>
        </p:nvSpPr>
        <p:spPr bwMode="gray">
          <a:xfrm>
            <a:off x="302271" y="2613218"/>
            <a:ext cx="1518909" cy="58953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4" name="화살표: 오각형 66">
            <a:extLst>
              <a:ext uri="{FF2B5EF4-FFF2-40B4-BE49-F238E27FC236}">
                <a16:creationId xmlns:a16="http://schemas.microsoft.com/office/drawing/2014/main" id="{CB100E06-1EA1-5BC9-E86B-3B422302B0A9}"/>
              </a:ext>
            </a:extLst>
          </p:cNvPr>
          <p:cNvSpPr/>
          <p:nvPr/>
        </p:nvSpPr>
        <p:spPr bwMode="gray">
          <a:xfrm>
            <a:off x="1873770" y="2506538"/>
            <a:ext cx="4504170" cy="125774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5" name="화살표: 오각형 66">
            <a:extLst>
              <a:ext uri="{FF2B5EF4-FFF2-40B4-BE49-F238E27FC236}">
                <a16:creationId xmlns:a16="http://schemas.microsoft.com/office/drawing/2014/main" id="{808DB2D5-0F8F-908E-0216-4AF4CD4341CD}"/>
              </a:ext>
            </a:extLst>
          </p:cNvPr>
          <p:cNvSpPr/>
          <p:nvPr/>
        </p:nvSpPr>
        <p:spPr bwMode="gray">
          <a:xfrm>
            <a:off x="5801922" y="2547159"/>
            <a:ext cx="522678" cy="25199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pic>
        <p:nvPicPr>
          <p:cNvPr id="23" name="Picture 24" descr="Mouse click cursor set. Hand Cursor. Click icon. Mouse pointer set. Arrow  cursor. Pointer click icon. Clicking cursor, pointing hand clicks and  waiting loading icons. Website arrows or hand icon. 13474669 Vector">
            <a:extLst>
              <a:ext uri="{FF2B5EF4-FFF2-40B4-BE49-F238E27FC236}">
                <a16:creationId xmlns:a16="http://schemas.microsoft.com/office/drawing/2014/main" id="{A402D513-7617-ADB2-A04D-DFFBE226925F}"/>
              </a:ext>
            </a:extLst>
          </p:cNvPr>
          <p:cNvPicPr>
            <a:picLocks noChangeAspect="1" noChangeArrowheads="1"/>
          </p:cNvPicPr>
          <p:nvPr/>
        </p:nvPicPr>
        <p:blipFill>
          <a:blip r:embed="rId3" cstate="print">
            <a:clrChange>
              <a:clrFrom>
                <a:srgbClr val="FFFFFF"/>
              </a:clrFrom>
              <a:clrTo>
                <a:srgbClr val="FFFFFF">
                  <a:alpha val="0"/>
                </a:srgbClr>
              </a:clrTo>
            </a:clrChange>
            <a:duotone>
              <a:srgbClr val="A5A5A5">
                <a:shade val="45000"/>
                <a:satMod val="135000"/>
              </a:srgbClr>
              <a:prstClr val="white"/>
            </a:duotone>
            <a:extLst>
              <a:ext uri="{28A0092B-C50C-407E-A947-70E740481C1C}">
                <a14:useLocalDpi xmlns:a14="http://schemas.microsoft.com/office/drawing/2010/main" val="0"/>
              </a:ext>
            </a:extLst>
          </a:blip>
          <a:srcRect/>
          <a:stretch>
            <a:fillRect/>
          </a:stretch>
        </p:blipFill>
        <p:spPr bwMode="auto">
          <a:xfrm>
            <a:off x="242888" y="3051589"/>
            <a:ext cx="412475" cy="320743"/>
          </a:xfrm>
          <a:prstGeom prst="rect">
            <a:avLst/>
          </a:prstGeom>
          <a:noFill/>
          <a:effectLst>
            <a:glow rad="63500">
              <a:schemeClr val="accent5">
                <a:lumMod val="40000"/>
                <a:lumOff val="60000"/>
                <a:alpha val="40000"/>
              </a:schemeClr>
            </a:glow>
          </a:effectLst>
          <a:extLst>
            <a:ext uri="{909E8E84-426E-40DD-AFC4-6F175D3DCCD1}">
              <a14:hiddenFill xmlns:a14="http://schemas.microsoft.com/office/drawing/2010/main">
                <a:solidFill>
                  <a:srgbClr val="FFFFFF"/>
                </a:solidFill>
              </a14:hiddenFill>
            </a:ext>
          </a:extLst>
        </p:spPr>
      </p:pic>
      <p:sp>
        <p:nvSpPr>
          <p:cNvPr id="18" name="타원 17">
            <a:extLst>
              <a:ext uri="{FF2B5EF4-FFF2-40B4-BE49-F238E27FC236}">
                <a16:creationId xmlns:a16="http://schemas.microsoft.com/office/drawing/2014/main" id="{207AEAC2-EEF8-8D1F-D09E-71E821AEF006}"/>
              </a:ext>
            </a:extLst>
          </p:cNvPr>
          <p:cNvSpPr/>
          <p:nvPr/>
        </p:nvSpPr>
        <p:spPr bwMode="auto">
          <a:xfrm>
            <a:off x="212028" y="2487219"/>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5</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9" name="타원 18">
            <a:extLst>
              <a:ext uri="{FF2B5EF4-FFF2-40B4-BE49-F238E27FC236}">
                <a16:creationId xmlns:a16="http://schemas.microsoft.com/office/drawing/2014/main" id="{01E74B6E-D21E-13EC-A9A4-F74F3FC8A9BC}"/>
              </a:ext>
            </a:extLst>
          </p:cNvPr>
          <p:cNvSpPr/>
          <p:nvPr/>
        </p:nvSpPr>
        <p:spPr bwMode="auto">
          <a:xfrm>
            <a:off x="1783527" y="242116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6</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1" name="타원 20">
            <a:extLst>
              <a:ext uri="{FF2B5EF4-FFF2-40B4-BE49-F238E27FC236}">
                <a16:creationId xmlns:a16="http://schemas.microsoft.com/office/drawing/2014/main" id="{145C1D85-54A4-E12F-3E0F-949FDF6A347E}"/>
              </a:ext>
            </a:extLst>
          </p:cNvPr>
          <p:cNvSpPr/>
          <p:nvPr/>
        </p:nvSpPr>
        <p:spPr bwMode="auto">
          <a:xfrm>
            <a:off x="5675922" y="2357095"/>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7</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771198416"/>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AD8E741-851C-8EF0-8846-E84E8979F292}"/>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5D1AE073-DB7F-FE3B-F768-3D554A05D716}"/>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D9D50CBB-75FF-4B7F-CABA-9628AEBB2390}"/>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3" name="직사각형 2">
            <a:extLst>
              <a:ext uri="{FF2B5EF4-FFF2-40B4-BE49-F238E27FC236}">
                <a16:creationId xmlns:a16="http://schemas.microsoft.com/office/drawing/2014/main" id="{E59816B5-7429-CC48-ADE3-59BB6EE32ED0}"/>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8"/>
              <a:defRPr/>
            </a:pPr>
            <a:r>
              <a:rPr lang="en-US" sz="1200" b="1" dirty="0">
                <a:solidFill>
                  <a:srgbClr val="1F497D">
                    <a:lumMod val="75000"/>
                  </a:srgbClr>
                </a:solidFill>
                <a:cs typeface="Arial" panose="020B0604020202020204" pitchFamily="34" charset="0"/>
              </a:rPr>
              <a:t>Enter POSCO Customer Mapping Details</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Customer Type selection is mandatory</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Project Customer, Project Name,</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Remarks</a:t>
            </a:r>
            <a:endParaRPr lang="ko-KR" alt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9"/>
              <a:defRPr/>
            </a:pPr>
            <a:r>
              <a:rPr lang="en-US" sz="1200" b="1" dirty="0">
                <a:solidFill>
                  <a:srgbClr val="1F497D">
                    <a:lumMod val="75000"/>
                  </a:srgbClr>
                </a:solidFill>
                <a:cs typeface="Arial" panose="020B0604020202020204" pitchFamily="34" charset="0"/>
              </a:rPr>
              <a:t>Customer Type (Required)</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Customer Type: Developer, Manufacturer, EPC, OEM, Distributor, </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Part Supplier, Turbin Supplier</a:t>
            </a:r>
          </a:p>
          <a:p>
            <a:pPr marL="228600" indent="-228600" eaLnBrk="1" hangingPunct="1">
              <a:lnSpc>
                <a:spcPct val="120000"/>
              </a:lnSpc>
              <a:spcAft>
                <a:spcPts val="400"/>
              </a:spcAft>
              <a:buFont typeface="+mj-lt"/>
              <a:buAutoNum type="arabicPeriod" startAt="9"/>
              <a:defRPr/>
            </a:pPr>
            <a:r>
              <a:rPr lang="en-US" altLang="ko-KR" sz="1200" b="1" dirty="0">
                <a:solidFill>
                  <a:srgbClr val="1F497D">
                    <a:lumMod val="75000"/>
                  </a:srgbClr>
                </a:solidFill>
                <a:cs typeface="Arial" panose="020B0604020202020204" pitchFamily="34" charset="0"/>
              </a:rPr>
              <a:t> </a:t>
            </a:r>
            <a:r>
              <a:rPr lang="en-US" sz="1200" b="1" dirty="0">
                <a:solidFill>
                  <a:srgbClr val="1F497D">
                    <a:lumMod val="75000"/>
                  </a:srgbClr>
                </a:solidFill>
                <a:cs typeface="Arial" panose="020B0604020202020204" pitchFamily="34" charset="0"/>
              </a:rPr>
              <a:t>When entering project information, link to the "Project Customer" under Contract/Project tab</a:t>
            </a:r>
            <a:br>
              <a:rPr lang="en-US" altLang="ko-KR" sz="1200" b="1" dirty="0">
                <a:solidFill>
                  <a:srgbClr val="1F497D">
                    <a:lumMod val="75000"/>
                  </a:srgbClr>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If the selected Project Customer has existing projects, choose from the Project Name list</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If no existing projects are found, click the [New] button, enter Project Name and Remarks, then click [Save]</a:t>
            </a:r>
            <a:br>
              <a:rPr lang="en-US" sz="1100" b="1" dirty="0"/>
            </a:br>
            <a:r>
              <a:rPr lang="en-US" altLang="ko-KR" sz="1100" b="1" dirty="0">
                <a:solidFill>
                  <a:srgbClr val="0000FF"/>
                </a:solidFill>
                <a:cs typeface="Arial" panose="020B0604020202020204" pitchFamily="34" charset="0"/>
              </a:rPr>
              <a:t>※</a:t>
            </a:r>
            <a:r>
              <a:rPr lang="en-US" altLang="ko-KR" sz="1100" b="1" dirty="0">
                <a:solidFill>
                  <a:srgbClr val="0000FF"/>
                </a:solidFill>
                <a:cs typeface="Arial" panose="020B0604020202020204" pitchFamily="34" charset="0"/>
                <a:sym typeface="Wingdings" panose="05000000000000000000" pitchFamily="2" charset="2"/>
              </a:rPr>
              <a:t> </a:t>
            </a:r>
            <a:r>
              <a:rPr lang="en-US" sz="1100" b="1" dirty="0">
                <a:solidFill>
                  <a:srgbClr val="0000FF"/>
                </a:solidFill>
                <a:cs typeface="Arial" panose="020B0604020202020204" pitchFamily="34" charset="0"/>
              </a:rPr>
              <a:t>Project will be linked under the Contract/Project tab of the Project Customer</a:t>
            </a:r>
            <a:endParaRPr lang="en-US" altLang="ko-KR" sz="1100" b="1" dirty="0">
              <a:solidFill>
                <a:srgbClr val="0000FF"/>
              </a:solidFill>
              <a:cs typeface="Arial" panose="020B0604020202020204" pitchFamily="34" charset="0"/>
            </a:endParaRPr>
          </a:p>
        </p:txBody>
      </p:sp>
      <p:graphicFrame>
        <p:nvGraphicFramePr>
          <p:cNvPr id="6" name="표 5">
            <a:extLst>
              <a:ext uri="{FF2B5EF4-FFF2-40B4-BE49-F238E27FC236}">
                <a16:creationId xmlns:a16="http://schemas.microsoft.com/office/drawing/2014/main" id="{FD71B761-F2ED-268E-C2C6-2ECB6926657D}"/>
              </a:ext>
            </a:extLst>
          </p:cNvPr>
          <p:cNvGraphicFramePr>
            <a:graphicFrameLocks noGrp="1"/>
          </p:cNvGraphicFramePr>
          <p:nvPr>
            <p:extLst>
              <p:ext uri="{D42A27DB-BD31-4B8C-83A1-F6EECF244321}">
                <p14:modId xmlns:p14="http://schemas.microsoft.com/office/powerpoint/2010/main" val="4162821596"/>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 </a:t>
                      </a:r>
                      <a:r>
                        <a:rPr kumimoji="1" lang="en-US" altLang="ko-KR" sz="1200" b="1" i="0" u="none" strike="noStrike" kern="1200" cap="none" spc="0" normalizeH="0" baseline="0" noProof="0" dirty="0">
                          <a:ln>
                            <a:solidFill>
                              <a:srgbClr val="4F81BD">
                                <a:alpha val="0"/>
                              </a:srgbClr>
                            </a:solidFill>
                          </a:ln>
                          <a:solidFill>
                            <a:schemeClr val="tx1"/>
                          </a:solidFill>
                          <a:effectLst/>
                          <a:uLnTx/>
                          <a:uFillTx/>
                          <a:latin typeface="+mn-lt"/>
                          <a:ea typeface="+mn-ea"/>
                          <a:cs typeface="+mn-cs"/>
                        </a:rPr>
                        <a:t>POSCO Customer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POSCO End-Customer Mapping </a:t>
                      </a:r>
                      <a:r>
                        <a:rPr lang="en-US" altLang="ko-KR" sz="1200" b="1" dirty="0"/>
                        <a:t>(3/4)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r>
                        <a:rPr lang="en-US" sz="1200" b="1" dirty="0"/>
                        <a:t>Steel Orders &gt; CRM Customer</a:t>
                      </a:r>
                      <a:r>
                        <a:rPr lang="ko-KR" altLang="en-US" sz="1200" b="1" dirty="0"/>
                        <a:t> </a:t>
                      </a:r>
                      <a:r>
                        <a:rPr lang="en-US" altLang="ko-KR" sz="1200" b="1" dirty="0"/>
                        <a:t>Mapping button &gt; </a:t>
                      </a:r>
                      <a:r>
                        <a:rPr lang="en-US" altLang="ko-KR" sz="1200" b="1" dirty="0" err="1"/>
                        <a:t>OrderLine</a:t>
                      </a:r>
                      <a:r>
                        <a:rPr lang="en-US" altLang="ko-KR" sz="1200" b="1" dirty="0"/>
                        <a:t> Mapping button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9" name="그림 8">
            <a:extLst>
              <a:ext uri="{FF2B5EF4-FFF2-40B4-BE49-F238E27FC236}">
                <a16:creationId xmlns:a16="http://schemas.microsoft.com/office/drawing/2014/main" id="{93DAFF23-82C5-CC33-E9D6-A74B073CFC12}"/>
              </a:ext>
            </a:extLst>
          </p:cNvPr>
          <p:cNvPicPr>
            <a:picLocks noChangeAspect="1"/>
          </p:cNvPicPr>
          <p:nvPr/>
        </p:nvPicPr>
        <p:blipFill>
          <a:blip r:embed="rId2"/>
          <a:stretch>
            <a:fillRect/>
          </a:stretch>
        </p:blipFill>
        <p:spPr>
          <a:xfrm>
            <a:off x="242887" y="1858266"/>
            <a:ext cx="6294289" cy="4171598"/>
          </a:xfrm>
          <a:prstGeom prst="rect">
            <a:avLst/>
          </a:prstGeom>
          <a:effectLst>
            <a:outerShdw blurRad="50800" dist="38100" dir="2700000" algn="tl" rotWithShape="0">
              <a:prstClr val="black">
                <a:alpha val="40000"/>
              </a:prstClr>
            </a:outerShdw>
          </a:effectLst>
        </p:spPr>
      </p:pic>
      <p:sp>
        <p:nvSpPr>
          <p:cNvPr id="10" name="화살표: 오각형 66">
            <a:extLst>
              <a:ext uri="{FF2B5EF4-FFF2-40B4-BE49-F238E27FC236}">
                <a16:creationId xmlns:a16="http://schemas.microsoft.com/office/drawing/2014/main" id="{302CEA7E-2997-9830-CB07-C4A24D3D884A}"/>
              </a:ext>
            </a:extLst>
          </p:cNvPr>
          <p:cNvSpPr/>
          <p:nvPr/>
        </p:nvSpPr>
        <p:spPr bwMode="gray">
          <a:xfrm>
            <a:off x="2082805" y="2628900"/>
            <a:ext cx="2527295" cy="2666999"/>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9" name="화살표: 오각형 66">
            <a:extLst>
              <a:ext uri="{FF2B5EF4-FFF2-40B4-BE49-F238E27FC236}">
                <a16:creationId xmlns:a16="http://schemas.microsoft.com/office/drawing/2014/main" id="{CBE4758A-7570-B91B-FF97-9107829CCAED}"/>
              </a:ext>
            </a:extLst>
          </p:cNvPr>
          <p:cNvSpPr/>
          <p:nvPr/>
        </p:nvSpPr>
        <p:spPr bwMode="gray">
          <a:xfrm>
            <a:off x="2082804" y="3456984"/>
            <a:ext cx="2518724" cy="238716"/>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0" name="화살표: 오각형 66">
            <a:extLst>
              <a:ext uri="{FF2B5EF4-FFF2-40B4-BE49-F238E27FC236}">
                <a16:creationId xmlns:a16="http://schemas.microsoft.com/office/drawing/2014/main" id="{094198C9-99FC-2D76-D9F4-028296079956}"/>
              </a:ext>
            </a:extLst>
          </p:cNvPr>
          <p:cNvSpPr/>
          <p:nvPr/>
        </p:nvSpPr>
        <p:spPr bwMode="gray">
          <a:xfrm>
            <a:off x="2082804" y="3750278"/>
            <a:ext cx="2527295" cy="1263682"/>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23" name="타원 22">
            <a:extLst>
              <a:ext uri="{FF2B5EF4-FFF2-40B4-BE49-F238E27FC236}">
                <a16:creationId xmlns:a16="http://schemas.microsoft.com/office/drawing/2014/main" id="{8F598984-3839-48C1-97C3-E3F165D192B4}"/>
              </a:ext>
            </a:extLst>
          </p:cNvPr>
          <p:cNvSpPr/>
          <p:nvPr/>
        </p:nvSpPr>
        <p:spPr bwMode="auto">
          <a:xfrm>
            <a:off x="1992562" y="2534766"/>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8</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5" name="타원 24">
            <a:extLst>
              <a:ext uri="{FF2B5EF4-FFF2-40B4-BE49-F238E27FC236}">
                <a16:creationId xmlns:a16="http://schemas.microsoft.com/office/drawing/2014/main" id="{5A839F23-5124-ABBF-AA08-C0FEB48AD8B6}"/>
              </a:ext>
            </a:extLst>
          </p:cNvPr>
          <p:cNvSpPr/>
          <p:nvPr/>
        </p:nvSpPr>
        <p:spPr bwMode="auto">
          <a:xfrm>
            <a:off x="1992562" y="332434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9</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26" name="타원 25">
            <a:extLst>
              <a:ext uri="{FF2B5EF4-FFF2-40B4-BE49-F238E27FC236}">
                <a16:creationId xmlns:a16="http://schemas.microsoft.com/office/drawing/2014/main" id="{A8BC5A61-D11F-B6E2-EE94-D43A0B50E1D5}"/>
              </a:ext>
            </a:extLst>
          </p:cNvPr>
          <p:cNvSpPr/>
          <p:nvPr/>
        </p:nvSpPr>
        <p:spPr bwMode="auto">
          <a:xfrm>
            <a:off x="1995574" y="3680572"/>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en-US" sz="1200" b="1" dirty="0">
                <a:solidFill>
                  <a:schemeClr val="bg1"/>
                </a:solidFill>
                <a:cs typeface="Arial" panose="020B0604020202020204" pitchFamily="34" charset="0"/>
              </a:rPr>
              <a:t>10</a:t>
            </a:r>
            <a:endParaRPr kumimoji="1" lang="en-US" sz="1200"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89740215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C8FE718-AA97-8BAE-9729-75B98CDC9E46}"/>
            </a:ext>
          </a:extLst>
        </p:cNvPr>
        <p:cNvGrpSpPr/>
        <p:nvPr/>
      </p:nvGrpSpPr>
      <p:grpSpPr>
        <a:xfrm>
          <a:off x="0" y="0"/>
          <a:ext cx="0" cy="0"/>
          <a:chOff x="0" y="0"/>
          <a:chExt cx="0" cy="0"/>
        </a:xfrm>
      </p:grpSpPr>
      <p:sp>
        <p:nvSpPr>
          <p:cNvPr id="2" name="제목 1">
            <a:extLst>
              <a:ext uri="{FF2B5EF4-FFF2-40B4-BE49-F238E27FC236}">
                <a16:creationId xmlns:a16="http://schemas.microsoft.com/office/drawing/2014/main" id="{E9B20B12-08D4-6CCC-DE70-E4EA3214EAE7}"/>
              </a:ext>
            </a:extLst>
          </p:cNvPr>
          <p:cNvSpPr txBox="1">
            <a:spLocks/>
          </p:cNvSpPr>
          <p:nvPr/>
        </p:nvSpPr>
        <p:spPr>
          <a:xfrm>
            <a:off x="242888" y="419507"/>
            <a:ext cx="3931920" cy="276999"/>
          </a:xfrm>
          <a:prstGeom prst="rect">
            <a:avLst/>
          </a:prstGeom>
        </p:spPr>
        <p:txBody>
          <a:bodyPr>
            <a:scene3d>
              <a:camera prst="orthographicFront"/>
              <a:lightRig rig="threePt" dir="t"/>
            </a:scene3d>
            <a:sp3d>
              <a:bevelT w="0" h="0"/>
            </a:sp3d>
          </a:bodyPr>
          <a:lstStyle>
            <a:lvl1pPr algn="l" rtl="0" eaLnBrk="0" fontAlgn="base" latinLnBrk="1" hangingPunct="0">
              <a:spcBef>
                <a:spcPct val="0"/>
              </a:spcBef>
              <a:spcAft>
                <a:spcPct val="0"/>
              </a:spcAft>
              <a:defRPr sz="2200" b="1" kern="1200">
                <a:solidFill>
                  <a:schemeClr val="tx1"/>
                </a:solidFill>
                <a:latin typeface="맑은 고딕" pitchFamily="50" charset="-127"/>
                <a:ea typeface="맑은 고딕" pitchFamily="50" charset="-127"/>
                <a:cs typeface="+mj-cs"/>
              </a:defRPr>
            </a:lvl1pPr>
            <a:lvl2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2pPr>
            <a:lvl3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3pPr>
            <a:lvl4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4pPr>
            <a:lvl5pPr algn="l" rtl="0" eaLnBrk="0" fontAlgn="base" latinLnBrk="1" hangingPunct="0">
              <a:spcBef>
                <a:spcPct val="0"/>
              </a:spcBef>
              <a:spcAft>
                <a:spcPct val="0"/>
              </a:spcAft>
              <a:defRPr sz="2200" b="1">
                <a:solidFill>
                  <a:schemeClr val="tx1"/>
                </a:solidFill>
                <a:latin typeface="맑은 고딕" pitchFamily="50" charset="-127"/>
                <a:ea typeface="맑은 고딕" pitchFamily="50" charset="-127"/>
                <a:cs typeface="맑은 고딕" pitchFamily="50" charset="-127"/>
              </a:defRPr>
            </a:lvl5pPr>
            <a:lvl6pPr marL="4572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6pPr>
            <a:lvl7pPr marL="9144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7pPr>
            <a:lvl8pPr marL="13716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8pPr>
            <a:lvl9pPr marL="1828800" algn="l" rtl="0" fontAlgn="base" latinLnBrk="1">
              <a:spcBef>
                <a:spcPct val="0"/>
              </a:spcBef>
              <a:spcAft>
                <a:spcPct val="0"/>
              </a:spcAft>
              <a:defRPr sz="2200" b="1">
                <a:solidFill>
                  <a:schemeClr val="tx1"/>
                </a:solidFill>
                <a:latin typeface="Arial" panose="020B0604020202020204" pitchFamily="34" charset="0"/>
                <a:ea typeface="맑은 고딕" panose="020B0503020000020004" pitchFamily="50" charset="-127"/>
              </a:defRPr>
            </a:lvl9pPr>
          </a:lstStyle>
          <a:p>
            <a:r>
              <a:rPr kumimoji="0" lang="en-US" altLang="ko-KR" sz="2000" spc="-70" dirty="0"/>
              <a:t>Step 2. Order Management</a:t>
            </a:r>
          </a:p>
        </p:txBody>
      </p:sp>
      <p:sp>
        <p:nvSpPr>
          <p:cNvPr id="5" name="직사각형 4">
            <a:extLst>
              <a:ext uri="{FF2B5EF4-FFF2-40B4-BE49-F238E27FC236}">
                <a16:creationId xmlns:a16="http://schemas.microsoft.com/office/drawing/2014/main" id="{E9CD9A1E-6FCE-D88D-0D33-FBBA0CB5E15F}"/>
              </a:ext>
            </a:extLst>
          </p:cNvPr>
          <p:cNvSpPr/>
          <p:nvPr/>
        </p:nvSpPr>
        <p:spPr bwMode="auto">
          <a:xfrm>
            <a:off x="245535" y="1844675"/>
            <a:ext cx="6294288" cy="4645650"/>
          </a:xfrm>
          <a:prstGeom prst="rect">
            <a:avLst/>
          </a:prstGeom>
          <a:solidFill>
            <a:schemeClr val="bg1"/>
          </a:solidFill>
          <a:ln>
            <a:solidFill>
              <a:schemeClr val="bg1">
                <a:lumMod val="75000"/>
              </a:schemeClr>
            </a:solidFill>
          </a:ln>
          <a:effectLst/>
        </p:spPr>
        <p:txBody>
          <a:bodyPr vert="horz" wrap="non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1" lang="en-US" sz="800" b="0" i="0" u="none" strike="noStrike" cap="none" normalizeH="0" baseline="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7" name="직사각형 6">
            <a:extLst>
              <a:ext uri="{FF2B5EF4-FFF2-40B4-BE49-F238E27FC236}">
                <a16:creationId xmlns:a16="http://schemas.microsoft.com/office/drawing/2014/main" id="{C8032968-A35E-AE1E-8C69-0FCF0F44E76F}"/>
              </a:ext>
            </a:extLst>
          </p:cNvPr>
          <p:cNvSpPr/>
          <p:nvPr/>
        </p:nvSpPr>
        <p:spPr bwMode="auto">
          <a:xfrm>
            <a:off x="6630066" y="1858266"/>
            <a:ext cx="3054518" cy="4645650"/>
          </a:xfrm>
          <a:prstGeom prst="rect">
            <a:avLst/>
          </a:prstGeom>
          <a:solidFill>
            <a:schemeClr val="bg1"/>
          </a:solidFill>
          <a:ln>
            <a:solidFill>
              <a:schemeClr val="bg1">
                <a:lumMod val="75000"/>
              </a:schemeClr>
            </a:solidFill>
          </a:ln>
          <a:effectLst/>
        </p:spPr>
        <p:txBody>
          <a:bodyPr vert="horz" wrap="square" lIns="91440" tIns="45720" rIns="91440" bIns="45720" numCol="1" rtlCol="0" anchor="t" anchorCtr="0" compatLnSpc="1">
            <a:prstTxWarp prst="textNoShape">
              <a:avLst/>
            </a:prstTxWarp>
          </a:bodyPr>
          <a:lstStyle/>
          <a:p>
            <a:pPr marL="228600" indent="-228600" eaLnBrk="1" hangingPunct="1">
              <a:lnSpc>
                <a:spcPct val="120000"/>
              </a:lnSpc>
              <a:spcAft>
                <a:spcPts val="400"/>
              </a:spcAft>
              <a:buFont typeface="+mj-lt"/>
              <a:buAutoNum type="arabicPeriod" startAt="11"/>
              <a:defRPr/>
            </a:pPr>
            <a:r>
              <a:rPr lang="en-US" sz="1200" b="1" dirty="0">
                <a:solidFill>
                  <a:srgbClr val="1F497D">
                    <a:lumMod val="75000"/>
                  </a:srgbClr>
                </a:solidFill>
                <a:cs typeface="Arial" panose="020B0604020202020204" pitchFamily="34" charset="0"/>
              </a:rPr>
              <a:t>Upon Completion of POSCO Customer Mappin</a:t>
            </a:r>
            <a:r>
              <a:rPr lang="en-US" altLang="ko-KR" sz="1200" b="1" dirty="0">
                <a:solidFill>
                  <a:srgbClr val="1F497D">
                    <a:lumMod val="75000"/>
                  </a:srgbClr>
                </a:solidFill>
                <a:cs typeface="Arial" panose="020B0604020202020204" pitchFamily="34" charset="0"/>
              </a:rPr>
              <a:t>g</a:t>
            </a:r>
            <a:br>
              <a:rPr lang="en-US" altLang="ko-KR" sz="1200" dirty="0"/>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Mapping results are saved in</a:t>
            </a:r>
            <a:r>
              <a:rPr lang="en-US" altLang="ko-KR" sz="1100" dirty="0">
                <a:solidFill>
                  <a:schemeClr val="tx1"/>
                </a:solidFill>
                <a:cs typeface="Arial" panose="020B0604020202020204" pitchFamily="34" charset="0"/>
              </a:rPr>
              <a:t>: Account, BP Number, Mapping Status</a:t>
            </a:r>
            <a:endParaRPr lang="en-US" sz="1100" dirty="0">
              <a:solidFill>
                <a:schemeClr val="tx1"/>
              </a:solidFill>
              <a:cs typeface="Arial" panose="020B0604020202020204" pitchFamily="34" charset="0"/>
            </a:endParaRPr>
          </a:p>
          <a:p>
            <a:pPr marL="228600" lvl="0" indent="-228600" eaLnBrk="1" hangingPunct="1">
              <a:lnSpc>
                <a:spcPct val="120000"/>
              </a:lnSpc>
              <a:spcAft>
                <a:spcPts val="400"/>
              </a:spcAft>
              <a:buFont typeface="+mj-lt"/>
              <a:buAutoNum type="arabicPeriod" startAt="12"/>
              <a:defRPr/>
            </a:pPr>
            <a:r>
              <a:rPr lang="en-US" sz="1200" b="1" dirty="0">
                <a:solidFill>
                  <a:srgbClr val="1F497D">
                    <a:lumMod val="75000"/>
                  </a:srgbClr>
                </a:solidFill>
                <a:cs typeface="Arial" panose="020B0604020202020204" pitchFamily="34" charset="0"/>
              </a:rPr>
              <a:t>After Order Number Mapping</a:t>
            </a:r>
            <a:br>
              <a:rPr lang="en-US" sz="1200" dirty="0"/>
            </a:br>
            <a:r>
              <a:rPr lang="en-US" altLang="ko-KR" sz="1100" dirty="0">
                <a:solidFill>
                  <a:schemeClr val="tx1"/>
                </a:solidFill>
                <a:cs typeface="Arial" panose="020B0604020202020204" pitchFamily="34" charset="0"/>
              </a:rPr>
              <a:t>- To modify BP mapping per Order Line:</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Select checkboxes for each line</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Click the [Mapping] button to apply changes</a:t>
            </a:r>
            <a:br>
              <a:rPr lang="en-US" altLang="ko-KR"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When Order Number is mapped, all associated Order Lines are mapped together</a:t>
            </a:r>
            <a:br>
              <a:rPr lang="en-US" sz="1100" dirty="0">
                <a:solidFill>
                  <a:schemeClr val="tx1"/>
                </a:solidFill>
                <a:cs typeface="Arial" panose="020B0604020202020204" pitchFamily="34" charset="0"/>
              </a:rPr>
            </a:br>
            <a:r>
              <a:rPr lang="en-US" altLang="ko-KR" sz="1100" dirty="0">
                <a:solidFill>
                  <a:schemeClr val="tx1"/>
                </a:solidFill>
                <a:cs typeface="Arial" panose="020B0604020202020204" pitchFamily="34" charset="0"/>
              </a:rPr>
              <a:t>- </a:t>
            </a:r>
            <a:r>
              <a:rPr lang="en-US" sz="1100" dirty="0">
                <a:solidFill>
                  <a:schemeClr val="tx1"/>
                </a:solidFill>
                <a:cs typeface="Arial" panose="020B0604020202020204" pitchFamily="34" charset="0"/>
              </a:rPr>
              <a:t>When modifying mapping per Order Line, the parent Order Number remains unchanged</a:t>
            </a:r>
          </a:p>
          <a:p>
            <a:pPr lvl="0" eaLnBrk="1" hangingPunct="1">
              <a:lnSpc>
                <a:spcPct val="120000"/>
              </a:lnSpc>
              <a:spcAft>
                <a:spcPts val="400"/>
              </a:spcAft>
              <a:defRPr/>
            </a:pPr>
            <a:r>
              <a:rPr lang="en-US" altLang="ko-KR" sz="1100" b="1" dirty="0">
                <a:solidFill>
                  <a:srgbClr val="0000FF"/>
                </a:solidFill>
                <a:cs typeface="Arial" panose="020B0604020202020204" pitchFamily="34" charset="0"/>
              </a:rPr>
              <a:t>※ </a:t>
            </a:r>
            <a:r>
              <a:rPr lang="en-US" sz="1100" b="1" dirty="0">
                <a:solidFill>
                  <a:srgbClr val="0000FF"/>
                </a:solidFill>
                <a:cs typeface="Arial" panose="020B0604020202020204" pitchFamily="34" charset="0"/>
              </a:rPr>
              <a:t>Once POSCO customer mapping for confirmed steel orders is completed, customer detail view and integrated order monitoring become available.</a:t>
            </a:r>
            <a:br>
              <a:rPr lang="en-US" sz="1100" b="1" dirty="0">
                <a:solidFill>
                  <a:srgbClr val="0000FF"/>
                </a:solidFill>
                <a:cs typeface="Arial" panose="020B0604020202020204" pitchFamily="34" charset="0"/>
              </a:rPr>
            </a:br>
            <a:r>
              <a:rPr lang="en-US" sz="1100" b="1" dirty="0">
                <a:solidFill>
                  <a:srgbClr val="0000FF"/>
                </a:solidFill>
                <a:cs typeface="Arial" panose="020B0604020202020204" pitchFamily="34" charset="0"/>
              </a:rPr>
              <a:t>→ Therefore, this step is mandatory.</a:t>
            </a:r>
            <a:endParaRPr lang="en-US" altLang="ko-KR" sz="1100" b="1" dirty="0">
              <a:solidFill>
                <a:srgbClr val="0000FF"/>
              </a:solidFill>
              <a:cs typeface="Arial" panose="020B0604020202020204" pitchFamily="34" charset="0"/>
            </a:endParaRPr>
          </a:p>
        </p:txBody>
      </p:sp>
      <p:graphicFrame>
        <p:nvGraphicFramePr>
          <p:cNvPr id="3" name="표 2">
            <a:extLst>
              <a:ext uri="{FF2B5EF4-FFF2-40B4-BE49-F238E27FC236}">
                <a16:creationId xmlns:a16="http://schemas.microsoft.com/office/drawing/2014/main" id="{1D9206FD-22DC-7205-237B-D8458C3F0BC2}"/>
              </a:ext>
            </a:extLst>
          </p:cNvPr>
          <p:cNvGraphicFramePr>
            <a:graphicFrameLocks noGrp="1"/>
          </p:cNvGraphicFramePr>
          <p:nvPr>
            <p:extLst>
              <p:ext uri="{D42A27DB-BD31-4B8C-83A1-F6EECF244321}">
                <p14:modId xmlns:p14="http://schemas.microsoft.com/office/powerpoint/2010/main" val="2435596445"/>
              </p:ext>
            </p:extLst>
          </p:nvPr>
        </p:nvGraphicFramePr>
        <p:xfrm>
          <a:off x="245535" y="980728"/>
          <a:ext cx="9423928" cy="822960"/>
        </p:xfrm>
        <a:graphic>
          <a:graphicData uri="http://schemas.openxmlformats.org/drawingml/2006/table">
            <a:tbl>
              <a:tblPr/>
              <a:tblGrid>
                <a:gridCol w="1458355">
                  <a:extLst>
                    <a:ext uri="{9D8B030D-6E8A-4147-A177-3AD203B41FA5}">
                      <a16:colId xmlns:a16="http://schemas.microsoft.com/office/drawing/2014/main" val="3403140755"/>
                    </a:ext>
                  </a:extLst>
                </a:gridCol>
                <a:gridCol w="3302897">
                  <a:extLst>
                    <a:ext uri="{9D8B030D-6E8A-4147-A177-3AD203B41FA5}">
                      <a16:colId xmlns:a16="http://schemas.microsoft.com/office/drawing/2014/main" val="3235632803"/>
                    </a:ext>
                  </a:extLst>
                </a:gridCol>
                <a:gridCol w="1255336">
                  <a:extLst>
                    <a:ext uri="{9D8B030D-6E8A-4147-A177-3AD203B41FA5}">
                      <a16:colId xmlns:a16="http://schemas.microsoft.com/office/drawing/2014/main" val="2324049551"/>
                    </a:ext>
                  </a:extLst>
                </a:gridCol>
                <a:gridCol w="3407340">
                  <a:extLst>
                    <a:ext uri="{9D8B030D-6E8A-4147-A177-3AD203B41FA5}">
                      <a16:colId xmlns:a16="http://schemas.microsoft.com/office/drawing/2014/main" val="3751054318"/>
                    </a:ext>
                  </a:extLst>
                </a:gridCol>
              </a:tblGrid>
              <a:tr h="265289">
                <a:tc>
                  <a:txBody>
                    <a:bodyPr/>
                    <a:lstStyle/>
                    <a:p>
                      <a:r>
                        <a:rPr lang="en-US" altLang="ko-KR" sz="1200" b="1" dirty="0">
                          <a:solidFill>
                            <a:schemeClr val="bg1"/>
                          </a:solidFill>
                        </a:rPr>
                        <a:t>Step (Lv.2)</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solidFill>
                            <a:schemeClr val="tx1"/>
                          </a:solidFill>
                        </a:rPr>
                        <a:t>1. </a:t>
                      </a:r>
                      <a:r>
                        <a:rPr kumimoji="1" lang="en-US" altLang="ko-KR" sz="1200" b="1" i="0" u="none" strike="noStrike" kern="1200" cap="none" spc="0" normalizeH="0" baseline="0" noProof="0">
                          <a:ln>
                            <a:solidFill>
                              <a:srgbClr val="4F81BD">
                                <a:alpha val="0"/>
                              </a:srgbClr>
                            </a:solidFill>
                          </a:ln>
                          <a:solidFill>
                            <a:schemeClr val="tx1"/>
                          </a:solidFill>
                          <a:effectLst/>
                          <a:uLnTx/>
                          <a:uFillTx/>
                          <a:latin typeface="+mn-lt"/>
                          <a:ea typeface="+mn-ea"/>
                          <a:cs typeface="+mn-cs"/>
                        </a:rPr>
                        <a:t>POSCO Customer Mapping</a:t>
                      </a:r>
                      <a:endParaRPr lang="en-US" sz="1200" b="1" dirty="0">
                        <a:solidFill>
                          <a:schemeClr val="tx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altLang="ko-KR" sz="1200" b="1" dirty="0">
                          <a:solidFill>
                            <a:schemeClr val="bg1"/>
                          </a:solidFill>
                        </a:rPr>
                        <a:t>Step (Lv.3)</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1.1 POSCO End-Customer Mapping </a:t>
                      </a:r>
                      <a:r>
                        <a:rPr lang="en-US" altLang="ko-KR" sz="1200" b="1" dirty="0"/>
                        <a:t>(4/4)</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92890629"/>
                  </a:ext>
                </a:extLst>
              </a:tr>
              <a:tr h="265289">
                <a:tc>
                  <a:txBody>
                    <a:bodyPr/>
                    <a:lstStyle/>
                    <a:p>
                      <a:r>
                        <a:rPr lang="en-US" altLang="ko-KR" sz="1200" b="1" dirty="0">
                          <a:solidFill>
                            <a:schemeClr val="bg1"/>
                          </a:solidFill>
                        </a:rPr>
                        <a:t>Menu</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a:txBody>
                    <a:bodyPr/>
                    <a:lstStyle/>
                    <a:p>
                      <a:r>
                        <a:rPr lang="en-US" sz="1200" b="1" dirty="0"/>
                        <a:t>Steel Orders</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a:txBody>
                    <a:bodyPr/>
                    <a:lstStyle/>
                    <a:p>
                      <a:r>
                        <a:rPr lang="en-US" altLang="ko-KR" sz="1200" b="1" dirty="0">
                          <a:solidFill>
                            <a:schemeClr val="bg1"/>
                          </a:solidFill>
                        </a:rPr>
                        <a:t>User</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solidFill>
                      <a:srgbClr val="002060"/>
                    </a:solidFill>
                  </a:tcPr>
                </a:tc>
                <a:tc>
                  <a:txBody>
                    <a:bodyPr/>
                    <a:lstStyle/>
                    <a:p>
                      <a:r>
                        <a:rPr lang="en-US" sz="1200" b="1" dirty="0"/>
                        <a:t>Steel</a:t>
                      </a:r>
                      <a:r>
                        <a:rPr lang="ko-KR" altLang="en-US" sz="1200" b="1" dirty="0"/>
                        <a:t> </a:t>
                      </a:r>
                      <a:r>
                        <a:rPr lang="en-US" sz="1200" b="1" dirty="0"/>
                        <a:t>Sales Representative</a:t>
                      </a: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tcPr>
                </a:tc>
                <a:extLst>
                  <a:ext uri="{0D108BD9-81ED-4DB2-BD59-A6C34878D82A}">
                    <a16:rowId xmlns:a16="http://schemas.microsoft.com/office/drawing/2014/main" val="3750908371"/>
                  </a:ext>
                </a:extLst>
              </a:tr>
              <a:tr h="265289">
                <a:tc>
                  <a:txBody>
                    <a:bodyPr/>
                    <a:lstStyle/>
                    <a:p>
                      <a:r>
                        <a:rPr lang="en-US" altLang="ko-KR" sz="1200" b="1" dirty="0">
                          <a:solidFill>
                            <a:schemeClr val="bg1"/>
                          </a:solidFill>
                        </a:rPr>
                        <a:t>Navigation</a:t>
                      </a:r>
                      <a:endParaRPr lang="en-US" sz="1200" b="1" dirty="0">
                        <a:solidFill>
                          <a:schemeClr val="bg1"/>
                        </a:solidFill>
                      </a:endParaRPr>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solidFill>
                      <a:srgbClr val="002060"/>
                    </a:solidFill>
                  </a:tcPr>
                </a:tc>
                <a:tc gridSpan="3">
                  <a:txBody>
                    <a:bodyPr/>
                    <a:lstStyle/>
                    <a:p>
                      <a:pPr marL="0" marR="0" lvl="0" indent="0" algn="l" defTabSz="914400" rtl="0" eaLnBrk="1" fontAlgn="auto" latinLnBrk="1" hangingPunct="1">
                        <a:lnSpc>
                          <a:spcPct val="100000"/>
                        </a:lnSpc>
                        <a:spcBef>
                          <a:spcPts val="0"/>
                        </a:spcBef>
                        <a:spcAft>
                          <a:spcPts val="0"/>
                        </a:spcAft>
                        <a:buClrTx/>
                        <a:buSzTx/>
                        <a:buFontTx/>
                        <a:buNone/>
                        <a:tabLst/>
                        <a:defRPr/>
                      </a:pPr>
                      <a:r>
                        <a:rPr lang="en-US" sz="1200" b="1" dirty="0"/>
                        <a:t>Steel Orders &gt; CRM Customer</a:t>
                      </a:r>
                      <a:r>
                        <a:rPr lang="ko-KR" altLang="en-US" sz="1200" b="1" dirty="0"/>
                        <a:t> </a:t>
                      </a:r>
                      <a:r>
                        <a:rPr lang="en-US" altLang="ko-KR" sz="1200" b="1" dirty="0"/>
                        <a:t>Mapping button &gt; </a:t>
                      </a:r>
                      <a:r>
                        <a:rPr lang="en-US" altLang="ko-KR" sz="1200" b="1" dirty="0" err="1"/>
                        <a:t>OrderLine</a:t>
                      </a:r>
                      <a:r>
                        <a:rPr lang="en-US" altLang="ko-KR" sz="1200" b="1" dirty="0"/>
                        <a:t> Mapping button</a:t>
                      </a:r>
                      <a:endParaRPr lang="en-US" sz="1200" b="1" dirty="0"/>
                    </a:p>
                  </a:txBody>
                  <a:tcPr>
                    <a:lnL w="12700" cap="flat" cmpd="sng" algn="ctr">
                      <a:solidFill>
                        <a:schemeClr val="bg1">
                          <a:lumMod val="75000"/>
                        </a:schemeClr>
                      </a:solidFill>
                      <a:prstDash val="solid"/>
                      <a:round/>
                      <a:headEnd type="none" w="med" len="med"/>
                      <a:tailEnd type="none" w="med" len="med"/>
                    </a:lnL>
                    <a:lnR w="12700" cap="flat" cmpd="sng" algn="ctr">
                      <a:solidFill>
                        <a:schemeClr val="bg1">
                          <a:lumMod val="75000"/>
                        </a:schemeClr>
                      </a:solidFill>
                      <a:prstDash val="solid"/>
                      <a:round/>
                      <a:headEnd type="none" w="med" len="med"/>
                      <a:tailEnd type="none" w="med" len="med"/>
                    </a:lnR>
                    <a:lnT w="12700" cap="flat" cmpd="sng" algn="ctr">
                      <a:solidFill>
                        <a:schemeClr val="bg1">
                          <a:lumMod val="75000"/>
                        </a:schemeClr>
                      </a:solidFill>
                      <a:prstDash val="solid"/>
                      <a:round/>
                      <a:headEnd type="none" w="med" len="med"/>
                      <a:tailEnd type="none" w="med" len="med"/>
                    </a:lnT>
                    <a:lnB w="12700" cap="flat" cmpd="sng" algn="ctr">
                      <a:solidFill>
                        <a:schemeClr val="bg1">
                          <a:lumMod val="75000"/>
                        </a:schemeClr>
                      </a:solidFill>
                      <a:prstDash val="solid"/>
                      <a:round/>
                      <a:headEnd type="none" w="med" len="med"/>
                      <a:tailEnd type="none" w="med" len="med"/>
                    </a:lnB>
                    <a:lnTlToBr w="12700" cmpd="sng">
                      <a:noFill/>
                      <a:prstDash val="solid"/>
                    </a:lnTlToBr>
                    <a:lnBlToTr w="12700" cmpd="sng">
                      <a:noFill/>
                      <a:prstDash val="solid"/>
                    </a:lnBlToTr>
                  </a:tcPr>
                </a:tc>
                <a:tc hMerge="1">
                  <a:txBody>
                    <a:bodyPr/>
                    <a:lstStyle/>
                    <a:p>
                      <a:pPr latinLnBrk="1"/>
                      <a:endParaRPr lang="ko-KR" altLang="en-US"/>
                    </a:p>
                  </a:txBody>
                  <a:tcPr/>
                </a:tc>
                <a:tc hMerge="1">
                  <a:txBody>
                    <a:bodyPr/>
                    <a:lstStyle/>
                    <a:p>
                      <a:pPr latinLnBrk="1"/>
                      <a:endParaRPr lang="ko-KR" altLang="en-US"/>
                    </a:p>
                  </a:txBody>
                  <a:tcPr/>
                </a:tc>
                <a:extLst>
                  <a:ext uri="{0D108BD9-81ED-4DB2-BD59-A6C34878D82A}">
                    <a16:rowId xmlns:a16="http://schemas.microsoft.com/office/drawing/2014/main" val="688633767"/>
                  </a:ext>
                </a:extLst>
              </a:tr>
            </a:tbl>
          </a:graphicData>
        </a:graphic>
      </p:graphicFrame>
      <p:pic>
        <p:nvPicPr>
          <p:cNvPr id="8" name="그림 7">
            <a:extLst>
              <a:ext uri="{FF2B5EF4-FFF2-40B4-BE49-F238E27FC236}">
                <a16:creationId xmlns:a16="http://schemas.microsoft.com/office/drawing/2014/main" id="{8A10C414-497E-C7E4-8F34-690C4FA58F8B}"/>
              </a:ext>
            </a:extLst>
          </p:cNvPr>
          <p:cNvPicPr>
            <a:picLocks noChangeAspect="1"/>
          </p:cNvPicPr>
          <p:nvPr/>
        </p:nvPicPr>
        <p:blipFill>
          <a:blip r:embed="rId2"/>
          <a:stretch>
            <a:fillRect/>
          </a:stretch>
        </p:blipFill>
        <p:spPr>
          <a:xfrm>
            <a:off x="268096" y="1905000"/>
            <a:ext cx="6249166" cy="3733800"/>
          </a:xfrm>
          <a:prstGeom prst="rect">
            <a:avLst/>
          </a:prstGeom>
          <a:effectLst>
            <a:outerShdw blurRad="50800" dist="38100" dir="2700000" algn="tl" rotWithShape="0">
              <a:prstClr val="black">
                <a:alpha val="40000"/>
              </a:prstClr>
            </a:outerShdw>
          </a:effectLst>
        </p:spPr>
      </p:pic>
      <p:sp>
        <p:nvSpPr>
          <p:cNvPr id="14" name="화살표: 오각형 66">
            <a:extLst>
              <a:ext uri="{FF2B5EF4-FFF2-40B4-BE49-F238E27FC236}">
                <a16:creationId xmlns:a16="http://schemas.microsoft.com/office/drawing/2014/main" id="{AC007586-E61E-201F-BFC2-CD5D93AE4096}"/>
              </a:ext>
            </a:extLst>
          </p:cNvPr>
          <p:cNvSpPr/>
          <p:nvPr/>
        </p:nvSpPr>
        <p:spPr bwMode="gray">
          <a:xfrm>
            <a:off x="3864634" y="2725947"/>
            <a:ext cx="2527540" cy="92212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0" name="화살표: 오각형 66">
            <a:extLst>
              <a:ext uri="{FF2B5EF4-FFF2-40B4-BE49-F238E27FC236}">
                <a16:creationId xmlns:a16="http://schemas.microsoft.com/office/drawing/2014/main" id="{E1679E71-EC54-3DA0-6778-8A79492CDD51}"/>
              </a:ext>
            </a:extLst>
          </p:cNvPr>
          <p:cNvSpPr/>
          <p:nvPr/>
        </p:nvSpPr>
        <p:spPr bwMode="gray">
          <a:xfrm>
            <a:off x="1808670" y="4085232"/>
            <a:ext cx="4583504" cy="1159628"/>
          </a:xfrm>
          <a:prstGeom prst="rect">
            <a:avLst/>
          </a:prstGeom>
          <a:noFill/>
          <a:ln w="28575">
            <a:solidFill>
              <a:srgbClr val="002060"/>
            </a:solidFill>
            <a:prstDash val="solid"/>
          </a:ln>
        </p:spPr>
        <p:txBody>
          <a:bodyPr wrap="square" lIns="36000" tIns="36000" rIns="36000" bIns="36000" rtlCol="0" anchor="ctr">
            <a:noAutofit/>
          </a:bodyPr>
          <a:lstStyle/>
          <a:p>
            <a:pPr algn="ctr">
              <a:spcAft>
                <a:spcPts val="300"/>
              </a:spcAft>
            </a:pPr>
            <a:endParaRPr lang="ko-KR" altLang="en-US" sz="1200" b="1" i="1">
              <a:ln>
                <a:solidFill>
                  <a:schemeClr val="accent1">
                    <a:alpha val="0"/>
                  </a:schemeClr>
                </a:solidFill>
              </a:ln>
              <a:solidFill>
                <a:srgbClr val="002060"/>
              </a:solidFill>
              <a:latin typeface="+mn-ea"/>
              <a:ea typeface="+mn-ea"/>
            </a:endParaRPr>
          </a:p>
        </p:txBody>
      </p:sp>
      <p:sp>
        <p:nvSpPr>
          <p:cNvPr id="18" name="타원 17">
            <a:extLst>
              <a:ext uri="{FF2B5EF4-FFF2-40B4-BE49-F238E27FC236}">
                <a16:creationId xmlns:a16="http://schemas.microsoft.com/office/drawing/2014/main" id="{1312027C-F013-B089-9453-835E761B1A09}"/>
              </a:ext>
            </a:extLst>
          </p:cNvPr>
          <p:cNvSpPr/>
          <p:nvPr/>
        </p:nvSpPr>
        <p:spPr bwMode="auto">
          <a:xfrm>
            <a:off x="3739546" y="2520768"/>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11</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
        <p:nvSpPr>
          <p:cNvPr id="11" name="타원 10">
            <a:extLst>
              <a:ext uri="{FF2B5EF4-FFF2-40B4-BE49-F238E27FC236}">
                <a16:creationId xmlns:a16="http://schemas.microsoft.com/office/drawing/2014/main" id="{052BF582-1358-0BCC-DEC5-51B091EE6403}"/>
              </a:ext>
            </a:extLst>
          </p:cNvPr>
          <p:cNvSpPr/>
          <p:nvPr/>
        </p:nvSpPr>
        <p:spPr bwMode="auto">
          <a:xfrm>
            <a:off x="1671390" y="3983920"/>
            <a:ext cx="252000" cy="252000"/>
          </a:xfrm>
          <a:prstGeom prst="ellipse">
            <a:avLst/>
          </a:prstGeom>
          <a:solidFill>
            <a:srgbClr val="002060"/>
          </a:solidFill>
          <a:ln w="19050">
            <a:noFill/>
          </a:ln>
          <a:effectLst/>
        </p:spPr>
        <p:txBody>
          <a:bodyPr vert="horz" wrap="square" lIns="0" tIns="0" rIns="0" bIns="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1" lang="en-US" altLang="ko-KR" sz="1200" b="1" i="0" u="none" strike="noStrike" cap="none" normalizeH="0" baseline="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rPr>
              <a:t>12</a:t>
            </a:r>
            <a:endParaRPr kumimoji="1" lang="en-US" sz="1200" b="1" i="0" u="none" strike="noStrike" cap="none" normalizeH="0" baseline="0" dirty="0">
              <a:ln>
                <a:noFill/>
              </a:ln>
              <a:solidFill>
                <a:schemeClr val="bg1"/>
              </a:solidFill>
              <a:effectLst/>
              <a:latin typeface="Arial" panose="020B0604020202020204" pitchFamily="34" charset="0"/>
              <a:ea typeface="맑은 고딕" panose="020B0503020000020004" pitchFamily="50" charset="-127"/>
              <a:cs typeface="Arial" panose="020B0604020202020204" pitchFamily="34" charset="0"/>
            </a:endParaRPr>
          </a:p>
        </p:txBody>
      </p:sp>
    </p:spTree>
    <p:extLst>
      <p:ext uri="{BB962C8B-B14F-4D97-AF65-F5344CB8AC3E}">
        <p14:creationId xmlns:p14="http://schemas.microsoft.com/office/powerpoint/2010/main" val="1214728796"/>
      </p:ext>
    </p:extLst>
  </p:cSld>
  <p:clrMapOvr>
    <a:masterClrMapping/>
  </p:clrMapOvr>
</p:sld>
</file>

<file path=ppt/theme/theme1.xml><?xml version="1.0" encoding="utf-8"?>
<a:theme xmlns:a="http://schemas.openxmlformats.org/drawingml/2006/main" name="1_Office 테마">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bwMode="auto">
        <a:solidFill>
          <a:srgbClr val="D8D8DA"/>
        </a:solidFill>
        <a:ln>
          <a:noFill/>
        </a:ln>
        <a:effectLst/>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square" lIns="91440" tIns="45720" rIns="91440" bIns="45720" numCol="1" rtlCol="0"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sz="1400" b="0" i="0" u="none" strike="noStrike" cap="none" normalizeH="0" baseline="0" dirty="0">
            <a:ln>
              <a:noFill/>
            </a:ln>
            <a:solidFill>
              <a:schemeClr val="tx1"/>
            </a:solidFill>
            <a:effectLst/>
            <a:latin typeface="Arial" panose="020B0604020202020204" pitchFamily="34" charset="0"/>
            <a:ea typeface="맑은 고딕" panose="020B0503020000020004" pitchFamily="50" charset="-127"/>
            <a:cs typeface="Arial" panose="020B0604020202020204" pitchFamily="34" charset="0"/>
          </a:defRPr>
        </a:defPPr>
      </a:lstStyle>
    </a:spDef>
    <a:lnDef>
      <a:spPr bwMode="auto">
        <a:xfrm>
          <a:off x="0" y="0"/>
          <a:ext cx="1" cy="1"/>
        </a:xfrm>
        <a:custGeom>
          <a:avLst/>
          <a:gdLst/>
          <a:ahLst/>
          <a:cxnLst/>
          <a:rect l="0" t="0" r="0" b="0"/>
          <a:pathLst/>
        </a:custGeom>
        <a:solidFill>
          <a:srgbClr val="D8D8DA"/>
        </a:solidFill>
        <a:ln>
          <a:noFill/>
        </a:ln>
        <a:effectLst/>
        <a:extLst>
          <a:ext uri="{91240B29-F687-4F45-9708-019B960494DF}">
            <a14:hiddenLine xmlns:a14="http://schemas.microsoft.com/office/drawing/2010/main" w="9525" cap="flat" cmpd="sng" algn="ctr">
              <a:solidFill>
                <a:schemeClr val="tx1"/>
              </a:solidFill>
              <a:prstDash val="solid"/>
              <a:round/>
              <a:headEnd type="oval" w="med" len="med"/>
              <a:tailEnd type="oval" w="med" len="med"/>
            </a14:hiddenLine>
          </a:ext>
          <a:ext uri="{AF507438-7753-43E0-B8FC-AC1667EBCBE1}">
            <a14:hiddenEffects xmlns:a14="http://schemas.microsoft.com/office/drawing/2010/main">
              <a:effectLst>
                <a:outerShdw dist="35921" dir="2700000" algn="ctr" rotWithShape="0">
                  <a:schemeClr val="bg2"/>
                </a:outerShdw>
              </a:effectLst>
            </a14:hiddenEffects>
          </a:ext>
        </a:extLst>
      </a:spPr>
      <a:bodyPr vert="horz" wrap="none" lIns="91440" tIns="45720" rIns="91440" bIns="45720" numCol="1" anchor="ctr"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1" lang="ko-KR" altLang="ko-KR" sz="800" b="0" i="0" u="none" strike="noStrike" cap="none" normalizeH="0" baseline="0" smtClean="0">
            <a:ln>
              <a:noFill/>
            </a:ln>
            <a:solidFill>
              <a:srgbClr val="808080"/>
            </a:solidFill>
            <a:effectLst/>
            <a:latin typeface="Arial" panose="020B0604020202020204" pitchFamily="34" charset="0"/>
            <a:ea typeface="맑은 고딕" panose="020B0503020000020004" pitchFamily="50" charset="-127"/>
            <a:cs typeface="Arial" panose="020B0604020202020204" pitchFamily="34" charset="0"/>
          </a:defRPr>
        </a:defPPr>
      </a:lstStyle>
    </a:lnDef>
  </a:objectDefaults>
  <a:extraClrSchemeLst>
    <a:extraClrScheme>
      <a:clrScheme name="1_Office 테마 1">
        <a:dk1>
          <a:srgbClr val="000000"/>
        </a:dk1>
        <a:lt1>
          <a:srgbClr val="FFFFFF"/>
        </a:lt1>
        <a:dk2>
          <a:srgbClr val="1F497D"/>
        </a:dk2>
        <a:lt2>
          <a:srgbClr val="EEECE1"/>
        </a:lt2>
        <a:accent1>
          <a:srgbClr val="4F81BD"/>
        </a:accent1>
        <a:accent2>
          <a:srgbClr val="C0504D"/>
        </a:accent2>
        <a:accent3>
          <a:srgbClr val="FFFFFF"/>
        </a:accent3>
        <a:accent4>
          <a:srgbClr val="000000"/>
        </a:accent4>
        <a:accent5>
          <a:srgbClr val="B2C1DB"/>
        </a:accent5>
        <a:accent6>
          <a:srgbClr val="AE4845"/>
        </a:accent6>
        <a:hlink>
          <a:srgbClr val="0000FF"/>
        </a:hlink>
        <a:folHlink>
          <a:srgbClr val="800080"/>
        </a:folHlink>
      </a:clrScheme>
      <a:clrMap bg1="lt1" tx1="dk1" bg2="lt2" tx2="dk2" accent1="accent1" accent2="accent2" accent3="accent3" accent4="accent4" accent5="accent5" accent6="accent6" hlink="hlink" folHlink="folHlink"/>
    </a:extraClrScheme>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맑은 고딕"/>
        <a:ea typeface=""/>
        <a:cs typeface=""/>
        <a:font script="Jpan" typeface="ＭＳ Ｐゴシック"/>
        <a:font script="Hang" typeface="맑은 고딕"/>
        <a:font script="Hans" typeface="宋体"/>
        <a:font script="Hant" typeface="新細明體"/>
        <a:font script="Arab" typeface="맑은 고딕 New Roman"/>
        <a:font script="Hebr" typeface="맑은 고딕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맑은 고딕 New Roman"/>
        <a:font script="Uigh" typeface="Microsoft Uighur"/>
        <a:font script="Geor" typeface="Sylfaen"/>
      </a:majorFont>
      <a:minorFont>
        <a:latin typeface="맑은 고딕"/>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문서" ma:contentTypeID="0x01010019885DA25506FC4D93874625251304B7" ma:contentTypeVersion="12" ma:contentTypeDescription="새 문서를 만듭니다." ma:contentTypeScope="" ma:versionID="125c50f3ac00fdf28bfa23126c802225">
  <xsd:schema xmlns:xsd="http://www.w3.org/2001/XMLSchema" xmlns:xs="http://www.w3.org/2001/XMLSchema" xmlns:p="http://schemas.microsoft.com/office/2006/metadata/properties" xmlns:ns2="84e6895d-0156-4a73-906d-e6387c3079af" xmlns:ns3="edf1e429-8e99-4434-a7d1-bd0107547cdd" targetNamespace="http://schemas.microsoft.com/office/2006/metadata/properties" ma:root="true" ma:fieldsID="b034293f0e75a294eff75eedeadd045b" ns2:_="" ns3:_="">
    <xsd:import namespace="84e6895d-0156-4a73-906d-e6387c3079af"/>
    <xsd:import namespace="edf1e429-8e99-4434-a7d1-bd0107547cdd"/>
    <xsd:element name="properties">
      <xsd:complexType>
        <xsd:sequence>
          <xsd:element name="documentManagement">
            <xsd:complexType>
              <xsd:all>
                <xsd:element ref="ns2:MediaServiceMetadata" minOccurs="0"/>
                <xsd:element ref="ns2:MediaServiceFastMetadata" minOccurs="0"/>
                <xsd:element ref="ns2:MediaServiceSearchProperties" minOccurs="0"/>
                <xsd:element ref="ns2:MediaServiceDateTaken" minOccurs="0"/>
                <xsd:element ref="ns2:lcf76f155ced4ddcb4097134ff3c332f" minOccurs="0"/>
                <xsd:element ref="ns3:TaxCatchAll" minOccurs="0"/>
                <xsd:element ref="ns2:MediaServiceLocation" minOccurs="0"/>
                <xsd:element ref="ns2:MediaServiceGenerationTime" minOccurs="0"/>
                <xsd:element ref="ns2:MediaServiceEventHashCode" minOccurs="0"/>
                <xsd:element ref="ns2:MediaServiceOCR" minOccurs="0"/>
                <xsd:element ref="ns2: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84e6895d-0156-4a73-906d-e6387c3079af"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SearchProperties" ma:index="10" nillable="true" ma:displayName="MediaServiceSearchProperties" ma:hidden="true" ma:internalName="MediaServiceSearchProperties" ma:readOnly="true">
      <xsd:simpleType>
        <xsd:restriction base="dms:Note"/>
      </xsd:simpleType>
    </xsd:element>
    <xsd:element name="MediaServiceDateTaken" ma:index="11" nillable="true" ma:displayName="MediaServiceDateTaken" ma:hidden="true" ma:indexed="true" ma:internalName="MediaServiceDateTaken" ma:readOnly="true">
      <xsd:simpleType>
        <xsd:restriction base="dms:Text"/>
      </xsd:simpleType>
    </xsd:element>
    <xsd:element name="lcf76f155ced4ddcb4097134ff3c332f" ma:index="13" nillable="true" ma:taxonomy="true" ma:internalName="lcf76f155ced4ddcb4097134ff3c332f" ma:taxonomyFieldName="MediaServiceImageTags" ma:displayName="이미지 태그" ma:readOnly="false" ma:fieldId="{5cf76f15-5ced-4ddc-b409-7134ff3c332f}" ma:taxonomyMulti="true" ma:sspId="7c352a0d-a94c-425c-9627-80224f4b7dc2" ma:termSetId="09814cd3-568e-fe90-9814-8d621ff8fb84" ma:anchorId="fba54fb3-c3e1-fe81-a776-ca4b69148c4d" ma:open="true" ma:isKeyword="false">
      <xsd:complexType>
        <xsd:sequence>
          <xsd:element ref="pc:Terms" minOccurs="0" maxOccurs="1"/>
        </xsd:sequence>
      </xsd:complexType>
    </xsd:element>
    <xsd:element name="MediaServiceLocation" ma:index="15" nillable="true" ma:displayName="Location" ma:indexed="true" ma:internalName="MediaServiceLocation" ma:readOnly="true">
      <xsd:simpleType>
        <xsd:restriction base="dms:Text"/>
      </xsd:simpleType>
    </xsd:element>
    <xsd:element name="MediaServiceGenerationTime" ma:index="16" nillable="true" ma:displayName="MediaServiceGenerationTime" ma:hidden="true" ma:internalName="MediaServiceGenerationTime" ma:readOnly="true">
      <xsd:simpleType>
        <xsd:restriction base="dms:Text"/>
      </xsd:simpleType>
    </xsd:element>
    <xsd:element name="MediaServiceEventHashCode" ma:index="17" nillable="true" ma:displayName="MediaServiceEventHashCode" ma:hidden="true" ma:internalName="MediaServiceEventHashCode" ma:readOnly="true">
      <xsd:simpleType>
        <xsd:restriction base="dms:Text"/>
      </xsd:simpleType>
    </xsd:element>
    <xsd:element name="MediaServiceOCR" ma:index="18" nillable="true" ma:displayName="Extracted Text" ma:internalName="MediaServiceOCR" ma:readOnly="true">
      <xsd:simpleType>
        <xsd:restriction base="dms:Note">
          <xsd:maxLength value="255"/>
        </xsd:restriction>
      </xsd:simpleType>
    </xsd:element>
    <xsd:element name="MediaLengthInSeconds" ma:index="19" nillable="true" ma:displayName="MediaLengthInSeconds" ma:hidden="true" ma:internalName="MediaLengthInSeconds" ma:readOnly="true">
      <xsd:simpleType>
        <xsd:restriction base="dms:Unknown"/>
      </xsd:simpleType>
    </xsd:element>
  </xsd:schema>
  <xsd:schema xmlns:xsd="http://www.w3.org/2001/XMLSchema" xmlns:xs="http://www.w3.org/2001/XMLSchema" xmlns:dms="http://schemas.microsoft.com/office/2006/documentManagement/types" xmlns:pc="http://schemas.microsoft.com/office/infopath/2007/PartnerControls" targetNamespace="edf1e429-8e99-4434-a7d1-bd0107547cdd" elementFormDefault="qualified">
    <xsd:import namespace="http://schemas.microsoft.com/office/2006/documentManagement/types"/>
    <xsd:import namespace="http://schemas.microsoft.com/office/infopath/2007/PartnerControls"/>
    <xsd:element name="TaxCatchAll" ma:index="14" nillable="true" ma:displayName="Taxonomy Catch All Column" ma:hidden="true" ma:list="{7f8ab128-c45a-4711-8db1-e8f6bdefddc4}" ma:internalName="TaxCatchAll" ma:showField="CatchAllData" ma:web="edf1e429-8e99-4434-a7d1-bd0107547cdd">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콘텐츠 형식"/>
        <xsd:element ref="dc:title" minOccurs="0" maxOccurs="1" ma:index="4" ma:displayName="제목"/>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lcf76f155ced4ddcb4097134ff3c332f xmlns="84e6895d-0156-4a73-906d-e6387c3079af">
      <Terms xmlns="http://schemas.microsoft.com/office/infopath/2007/PartnerControls"/>
    </lcf76f155ced4ddcb4097134ff3c332f>
    <TaxCatchAll xmlns="edf1e429-8e99-4434-a7d1-bd0107547cdd" xsi:nil="true"/>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0815029F-215C-4650-940E-FC536840277D}"/>
</file>

<file path=customXml/itemProps2.xml><?xml version="1.0" encoding="utf-8"?>
<ds:datastoreItem xmlns:ds="http://schemas.openxmlformats.org/officeDocument/2006/customXml" ds:itemID="{7278A3CD-2F40-4783-B2FF-BAF9A39A8E48}">
  <ds:schemaRefs>
    <ds:schemaRef ds:uri="http://www.w3.org/XML/1998/namespace"/>
    <ds:schemaRef ds:uri="http://purl.org/dc/dcmitype/"/>
    <ds:schemaRef ds:uri="http://schemas.microsoft.com/office/infopath/2007/PartnerControls"/>
    <ds:schemaRef ds:uri="http://purl.org/dc/terms/"/>
    <ds:schemaRef ds:uri="http://schemas.openxmlformats.org/package/2006/metadata/core-properties"/>
    <ds:schemaRef ds:uri="http://purl.org/dc/elements/1.1/"/>
    <ds:schemaRef ds:uri="http://schemas.microsoft.com/office/2006/metadata/properties"/>
    <ds:schemaRef ds:uri="http://schemas.microsoft.com/office/2006/documentManagement/types"/>
    <ds:schemaRef ds:uri="edf1e429-8e99-4434-a7d1-bd0107547cdd"/>
    <ds:schemaRef ds:uri="84e6895d-0156-4a73-906d-e6387c3079af"/>
  </ds:schemaRefs>
</ds:datastoreItem>
</file>

<file path=customXml/itemProps3.xml><?xml version="1.0" encoding="utf-8"?>
<ds:datastoreItem xmlns:ds="http://schemas.openxmlformats.org/officeDocument/2006/customXml" ds:itemID="{7FBB48D0-6B75-4416-8918-820F3D900812}">
  <ds:schemaRefs>
    <ds:schemaRef ds:uri="http://schemas.microsoft.com/sharepoint/v3/contenttype/forms"/>
  </ds:schemaRefs>
</ds:datastoreItem>
</file>

<file path=docMetadata/LabelInfo.xml><?xml version="1.0" encoding="utf-8"?>
<clbl:labelList xmlns:clbl="http://schemas.microsoft.com/office/2020/mipLabelMetadata"/>
</file>

<file path=docProps/app.xml><?xml version="1.0" encoding="utf-8"?>
<Properties xmlns="http://schemas.openxmlformats.org/officeDocument/2006/extended-properties" xmlns:vt="http://schemas.openxmlformats.org/officeDocument/2006/docPropsVTypes">
  <Template/>
  <TotalTime>8778</TotalTime>
  <Words>4330</Words>
  <Application>Microsoft Office PowerPoint</Application>
  <PresentationFormat>A4 용지(210x297mm)</PresentationFormat>
  <Paragraphs>687</Paragraphs>
  <Slides>40</Slides>
  <Notes>5</Notes>
  <HiddenSlides>0</HiddenSlides>
  <MMClips>0</MMClips>
  <ScaleCrop>false</ScaleCrop>
  <HeadingPairs>
    <vt:vector size="6" baseType="variant">
      <vt:variant>
        <vt:lpstr>사용한 글꼴</vt:lpstr>
      </vt:variant>
      <vt:variant>
        <vt:i4>2</vt:i4>
      </vt:variant>
      <vt:variant>
        <vt:lpstr>테마</vt:lpstr>
      </vt:variant>
      <vt:variant>
        <vt:i4>1</vt:i4>
      </vt:variant>
      <vt:variant>
        <vt:lpstr>슬라이드 제목</vt:lpstr>
      </vt:variant>
      <vt:variant>
        <vt:i4>40</vt:i4>
      </vt:variant>
    </vt:vector>
  </HeadingPairs>
  <TitlesOfParts>
    <vt:vector size="43" baseType="lpstr">
      <vt:lpstr>맑은 고딕</vt:lpstr>
      <vt:lpstr>Arial</vt:lpstr>
      <vt:lpstr>1_Office 테마</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IBM</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프레젠테이션</dc:title>
  <dc:creator>CS.Koo</dc:creator>
  <cp:lastModifiedBy>이소림(Lee, So-Rim)</cp:lastModifiedBy>
  <cp:revision>895</cp:revision>
  <cp:lastPrinted>2013-01-09T07:52:04Z</cp:lastPrinted>
  <dcterms:created xsi:type="dcterms:W3CDTF">2012-11-27T04:38:41Z</dcterms:created>
  <dcterms:modified xsi:type="dcterms:W3CDTF">2025-10-28T07:12:03Z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lassification">
    <vt:lpwstr>FF00FFFF013350C1</vt:lpwstr>
  </property>
  <property fmtid="{D5CDD505-2E9C-101B-9397-08002B2CF9AE}" pid="3" name="ContentTypeId">
    <vt:lpwstr>0x01010019885DA25506FC4D93874625251304B7</vt:lpwstr>
  </property>
  <property fmtid="{D5CDD505-2E9C-101B-9397-08002B2CF9AE}" pid="4" name="Fasoo_Trace_ID">
    <vt:lpwstr>eyJub2RlMSI6eyJkc2QiOiIwMTAwMDAwMDAwMDAyNDE5IiwibG9nVGltZSI6IjIwMjQtMDctMTBUMDA6NTU6NThaIiwicElEIjoxLCJwcm9jZXNzSWQiOjY0NzYsInByb2Nlc3NOYW1lIjoiUE9XRVJQTlQuRVhFIiwidHJhY2VJZCI6IjI1NDdEQjU2MzEwNTRFRkU5RDQxMUIzRTUzMDVFQjA3IiwidXNlckNvZGUiOiJpcm9ua29vIn0sIm5vZGUyIjp7ImRzZCI6IjAxMDAwMDAwMDAwMDI0MTkiLCJsb2dUaW1lIjoiMjAyNC0wNy0xMFQwMDo1NTo1OFoiLCJwSUQiOjEsInByb2Nlc3NJZCI6NjQ3NiwicHJvY2Vzc05hbWUiOiJQT1dFUlBOVC5FWEUiLCJ0cmFjZUlkIjoiMjU0N0RCNTYzMTA1NEVGRTlENDExQjNFNTMwNUVCMDciLCJ1c2VyQ29kZSI6Imlyb25rb28ifSwibm9kZTMiOnsiZHNkIjoiMDEwMDAwMDAwMDAwMjQxOSIsImxvZ1RpbWUiOiIyMDI0LTA3LTEwVDAwOjU1OjU4WiIsInBJRCI6MSwicHJvY2Vzc0lkIjo2NDc2LCJwcm9jZXNzTmFtZSI6IlBPV0VSUE5ULkVYRSIsInRyYWNlSWQiOiIyNTQ3REI1NjMxMDU0RUZFOUQ0MTFCM0U1MzA1RUIwNyIsInVzZXJDb2RlIjoiaXJvbmtvbyJ9LCJub2RlNCI6eyJkc2QiOiIwMTAwMDAwMDAwMDAyNDE5IiwibG9nVGltZSI6IjIwMjQtMDctMTBUMDA6NTU6NThaIiwicElEIjoxLCJwcm9jZXNzSWQiOjY0NzYsInByb2Nlc3NOYW1lIjoiUE9XRVJQTlQuRVhFIiwidHJhY2VJZCI6IjI1NDdEQjU2MzEwNTRFRkU5RDQxMUIzRTUzMDVFQjA3IiwidXNlckNvZGUiOiJpcm9ua29vIn0sIm5vZGU1Ijp7ImRzZCI6IjAwMDAwMDAwMDAwMDAwMDAiLCJsb2dUaW1lIjoiMjAyNC0wNy0xMVQwNzo0NTo1M1oiLCJwSUQiOjIwNDgsInByb2Nlc3NJZCI6NjQ3NiwicHJvY2Vzc05hbWUiOiJQT1dFUlBOVC5FWEUiLCJ0cmFjZUlkIjoiMkNCRjE5Q0E1OEIwNEUyQTgwQUExODlDMUQ1QjBFNTgiLCJ1c2VyQ29kZSI6Imlyb25rb28ifSwibm9kZUNvdW50IjoyLCJyb290VHJhY2VJZCI6IjI1NDdEQjU2MzEwNTRFRkU5RDQxMUIzRTUzMDVFQjA3In0=</vt:lpwstr>
  </property>
  <property fmtid="{D5CDD505-2E9C-101B-9397-08002B2CF9AE}" pid="5" name="TraceInfo">
    <vt:lpwstr>/////83///8=tgiidLM7R13lpfMejRnf/KzRgYw0FyeKY5QwXKPaPQ7VZowdF7cgX53oz9h3Z+v9UNMhfedF8AXaGhUnkqW4OgmuAjxhZrIcaB8oiaTN/c/kdpztT+gidm9y6A5/LcekG7K+x2y4jqaySEIzBAjZWYYBWAO1WLdG01Sl3lI=</vt:lpwstr>
  </property>
  <property fmtid="{D5CDD505-2E9C-101B-9397-08002B2CF9AE}" pid="6" name="MSIP_Label_8ca25a95-bc3e-4a2d-9d56-ef01e1089dba_SiteId">
    <vt:lpwstr>b9501eff-d05e-4bf1-8a87-898d83f46ceb</vt:lpwstr>
  </property>
  <property fmtid="{D5CDD505-2E9C-101B-9397-08002B2CF9AE}" pid="7" name="MSIP_Label_8ca25a95-bc3e-4a2d-9d56-ef01e1089dba_SetDate">
    <vt:lpwstr>2025-08-21T08:03:55Z</vt:lpwstr>
  </property>
  <property fmtid="{D5CDD505-2E9C-101B-9397-08002B2CF9AE}" pid="8" name="MSIP_Label_8ca25a95-bc3e-4a2d-9d56-ef01e1089dba_Name">
    <vt:lpwstr>사내한</vt:lpwstr>
  </property>
  <property fmtid="{D5CDD505-2E9C-101B-9397-08002B2CF9AE}" pid="9" name="MSIP_Label_8ca25a95-bc3e-4a2d-9d56-ef01e1089dba_Method">
    <vt:lpwstr>Standard</vt:lpwstr>
  </property>
  <property fmtid="{D5CDD505-2E9C-101B-9397-08002B2CF9AE}" pid="10" name="MSIP_Label_8ca25a95-bc3e-4a2d-9d56-ef01e1089dba_Enabled">
    <vt:lpwstr>true</vt:lpwstr>
  </property>
  <property fmtid="{D5CDD505-2E9C-101B-9397-08002B2CF9AE}" pid="11" name="MSIP_Label_8ca25a95-bc3e-4a2d-9d56-ef01e1089dba_ContentBits">
    <vt:lpwstr>8</vt:lpwstr>
  </property>
  <property fmtid="{D5CDD505-2E9C-101B-9397-08002B2CF9AE}" pid="12" name="MediaServiceImageTags">
    <vt:lpwstr/>
  </property>
  <property fmtid="{D5CDD505-2E9C-101B-9397-08002B2CF9AE}" pid="13" name="MSIP_Label_8ca25a95-bc3e-4a2d-9d56-ef01e1089dba_TraceInfo">
    <vt:lpwstr>/////83///8=tgiidLM7RinnpfVqhBmthqukgf00EF+NHZIyLtLbSwKmY4saFcIgX53oz9h3YOv9UNMhfeA1hnPfahcglaS9RwnYAkkZYc0aHx9eiNHPj8+WB5uYT7k=</vt:lpwstr>
  </property>
</Properties>
</file>